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Roboto"/>
      <p:regular r:id="rId27"/>
      <p:bold r:id="rId28"/>
      <p:italic r:id="rId29"/>
      <p:boldItalic r:id="rId30"/>
    </p:embeddedFont>
    <p:embeddedFont>
      <p:font typeface="Helvetica Neue"/>
      <p:regular r:id="rId31"/>
      <p:bold r:id="rId32"/>
      <p:italic r:id="rId33"/>
      <p:boldItalic r:id="rId34"/>
    </p:embeddedFont>
    <p:embeddedFont>
      <p:font typeface="Helvetica Neue Light"/>
      <p:regular r:id="rId35"/>
      <p:bold r:id="rId36"/>
      <p:italic r:id="rId37"/>
      <p:boldItalic r:id="rId38"/>
    </p:embeddedFont>
    <p:embeddedFont>
      <p:font typeface="DM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3" roundtripDataSignature="AMtx7mghJbNa4+ZVPpt6a8CC2J/BXGW9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5.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HelveticaNeueLight-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37" Type="http://schemas.openxmlformats.org/officeDocument/2006/relationships/font" Target="fonts/HelveticaNeueLight-italic.fntdata"/><Relationship Id="rId14" Type="http://schemas.openxmlformats.org/officeDocument/2006/relationships/slide" Target="slides/slide9.xml"/><Relationship Id="rId36" Type="http://schemas.openxmlformats.org/officeDocument/2006/relationships/font" Target="fonts/HelveticaNeueLight-bold.fntdata"/><Relationship Id="rId17" Type="http://schemas.openxmlformats.org/officeDocument/2006/relationships/slide" Target="slides/slide12.xml"/><Relationship Id="rId39" Type="http://schemas.openxmlformats.org/officeDocument/2006/relationships/font" Target="fonts/DMSans-regular.fntdata"/><Relationship Id="rId16" Type="http://schemas.openxmlformats.org/officeDocument/2006/relationships/slide" Target="slides/slide11.xml"/><Relationship Id="rId38" Type="http://schemas.openxmlformats.org/officeDocument/2006/relationships/font" Target="fonts/HelveticaNeue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ba2c22b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ba2c22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e6ebb2a4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e6ebb2a4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e6ebb2a4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e6ebb2a4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e6ebb2a4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e6ebb2a4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e6ebb2a4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e6ebb2a4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e6ebb2a4f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26e6ebb2a4f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6ebb2a4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e6ebb2a4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e6ebb2a4f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e6ebb2a4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e6ebb2a4f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e6ebb2a4f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e6ebb2a4f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26e6ebb2a4f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e6ebb2a4f_0_5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e6ebb2a4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e6ebb2a4f_0_5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e6ebb2a4f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e6ebb2a4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e6ebb2a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6ebb2a4f_0_6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e6ebb2a4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e6ebb2a4f_0_6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e6ebb2a4f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ba2d888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ba2d888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rgbClr val="F2F1EE"/>
        </a:solidFill>
      </p:bgPr>
    </p:bg>
    <p:spTree>
      <p:nvGrpSpPr>
        <p:cNvPr id="80" name="Shape 80"/>
        <p:cNvGrpSpPr/>
        <p:nvPr/>
      </p:nvGrpSpPr>
      <p:grpSpPr>
        <a:xfrm>
          <a:off x="0" y="0"/>
          <a:ext cx="0" cy="0"/>
          <a:chOff x="0" y="0"/>
          <a:chExt cx="0" cy="0"/>
        </a:xfrm>
      </p:grpSpPr>
      <p:grpSp>
        <p:nvGrpSpPr>
          <p:cNvPr id="81" name="Google Shape;81;g26e6ebb2a4f_0_92"/>
          <p:cNvGrpSpPr/>
          <p:nvPr/>
        </p:nvGrpSpPr>
        <p:grpSpPr>
          <a:xfrm>
            <a:off x="-3" y="10134600"/>
            <a:ext cx="18288004" cy="158244"/>
            <a:chOff x="-1" y="0"/>
            <a:chExt cx="12192003" cy="105496"/>
          </a:xfrm>
        </p:grpSpPr>
        <p:pic>
          <p:nvPicPr>
            <p:cNvPr descr="Picture 8" id="82" name="Google Shape;82;g26e6ebb2a4f_0_92"/>
            <p:cNvPicPr preferRelativeResize="0"/>
            <p:nvPr/>
          </p:nvPicPr>
          <p:blipFill rotWithShape="1">
            <a:blip r:embed="rId2">
              <a:alphaModFix/>
            </a:blip>
            <a:srcRect b="0" l="0" r="0" t="0"/>
            <a:stretch/>
          </p:blipFill>
          <p:spPr>
            <a:xfrm>
              <a:off x="1524000" y="0"/>
              <a:ext cx="9144000" cy="101600"/>
            </a:xfrm>
            <a:prstGeom prst="rect">
              <a:avLst/>
            </a:prstGeom>
            <a:noFill/>
            <a:ln>
              <a:noFill/>
            </a:ln>
          </p:spPr>
        </p:pic>
        <p:pic>
          <p:nvPicPr>
            <p:cNvPr descr="Picture 10" id="83" name="Google Shape;83;g26e6ebb2a4f_0_92"/>
            <p:cNvPicPr preferRelativeResize="0"/>
            <p:nvPr/>
          </p:nvPicPr>
          <p:blipFill rotWithShape="1">
            <a:blip r:embed="rId2">
              <a:alphaModFix/>
            </a:blip>
            <a:srcRect b="15583" l="0" r="71579" t="0"/>
            <a:stretch/>
          </p:blipFill>
          <p:spPr>
            <a:xfrm>
              <a:off x="-1" y="0"/>
              <a:ext cx="2598719" cy="101600"/>
            </a:xfrm>
            <a:prstGeom prst="rect">
              <a:avLst/>
            </a:prstGeom>
            <a:noFill/>
            <a:ln>
              <a:noFill/>
            </a:ln>
          </p:spPr>
        </p:pic>
        <p:pic>
          <p:nvPicPr>
            <p:cNvPr descr="Picture 11" id="84" name="Google Shape;84;g26e6ebb2a4f_0_92"/>
            <p:cNvPicPr preferRelativeResize="0"/>
            <p:nvPr/>
          </p:nvPicPr>
          <p:blipFill rotWithShape="1">
            <a:blip r:embed="rId2">
              <a:alphaModFix/>
            </a:blip>
            <a:srcRect b="15583" l="0" r="71579" t="0"/>
            <a:stretch/>
          </p:blipFill>
          <p:spPr>
            <a:xfrm>
              <a:off x="9593283" y="0"/>
              <a:ext cx="2598719" cy="105496"/>
            </a:xfrm>
            <a:prstGeom prst="rect">
              <a:avLst/>
            </a:prstGeom>
            <a:noFill/>
            <a:ln>
              <a:noFill/>
            </a:ln>
          </p:spPr>
        </p:pic>
      </p:grpSp>
      <p:sp>
        <p:nvSpPr>
          <p:cNvPr id="85" name="Google Shape;85;g26e6ebb2a4f_0_92"/>
          <p:cNvSpPr txBox="1"/>
          <p:nvPr>
            <p:ph idx="12" type="sldNum"/>
          </p:nvPr>
        </p:nvSpPr>
        <p:spPr>
          <a:xfrm>
            <a:off x="16620284" y="9508151"/>
            <a:ext cx="410400" cy="415500"/>
          </a:xfrm>
          <a:prstGeom prst="rect">
            <a:avLst/>
          </a:prstGeom>
          <a:noFill/>
          <a:ln>
            <a:noFill/>
          </a:ln>
        </p:spPr>
        <p:txBody>
          <a:bodyPr anchorCtr="0" anchor="ctr" bIns="68550" lIns="68550" spcFirstLastPara="1" rIns="68550" wrap="square" tIns="68550">
            <a:spAutoFit/>
          </a:bodyPr>
          <a:lstStyle>
            <a:lvl1pPr indent="0" lvl="0"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808080"/>
              </a:buClr>
              <a:buSzPts val="1800"/>
              <a:buFont typeface="Helvetica Neue Light"/>
              <a:buNone/>
              <a:defRPr b="0" i="0" sz="1800" u="none" cap="none" strike="noStrike">
                <a:solidFill>
                  <a:srgbClr val="80808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descr="Picture 3" id="86" name="Google Shape;86;g26e6ebb2a4f_0_92"/>
          <p:cNvPicPr preferRelativeResize="0"/>
          <p:nvPr/>
        </p:nvPicPr>
        <p:blipFill rotWithShape="1">
          <a:blip r:embed="rId3">
            <a:alphaModFix/>
          </a:blip>
          <a:srcRect b="38394" l="29652" r="29480" t="38313"/>
          <a:stretch/>
        </p:blipFill>
        <p:spPr>
          <a:xfrm>
            <a:off x="538220" y="9058421"/>
            <a:ext cx="2048725" cy="8984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D2226"/>
        </a:solidFill>
      </p:bgPr>
    </p:bg>
    <p:spTree>
      <p:nvGrpSpPr>
        <p:cNvPr id="90" name="Shape 90"/>
        <p:cNvGrpSpPr/>
        <p:nvPr/>
      </p:nvGrpSpPr>
      <p:grpSpPr>
        <a:xfrm>
          <a:off x="0" y="0"/>
          <a:ext cx="0" cy="0"/>
          <a:chOff x="0" y="0"/>
          <a:chExt cx="0" cy="0"/>
        </a:xfrm>
      </p:grpSpPr>
      <p:sp>
        <p:nvSpPr>
          <p:cNvPr id="91" name="Google Shape;91;p1"/>
          <p:cNvSpPr txBox="1"/>
          <p:nvPr/>
        </p:nvSpPr>
        <p:spPr>
          <a:xfrm>
            <a:off x="1028700" y="3413858"/>
            <a:ext cx="16230600" cy="1424700"/>
          </a:xfrm>
          <a:prstGeom prst="rect">
            <a:avLst/>
          </a:prstGeom>
          <a:noFill/>
          <a:ln>
            <a:noFill/>
          </a:ln>
        </p:spPr>
        <p:txBody>
          <a:bodyPr anchorCtr="0" anchor="t" bIns="0" lIns="0" spcFirstLastPara="1" rIns="0" wrap="square" tIns="0">
            <a:spAutoFit/>
          </a:bodyPr>
          <a:lstStyle/>
          <a:p>
            <a:pPr indent="0" lvl="0" marL="0" marR="0" rtl="0" algn="l">
              <a:lnSpc>
                <a:spcPct val="89000"/>
              </a:lnSpc>
              <a:spcBef>
                <a:spcPts val="0"/>
              </a:spcBef>
              <a:spcAft>
                <a:spcPts val="0"/>
              </a:spcAft>
              <a:buClr>
                <a:srgbClr val="000000"/>
              </a:buClr>
              <a:buSzPts val="5900"/>
              <a:buFont typeface="Arial"/>
              <a:buNone/>
            </a:pPr>
            <a:r>
              <a:rPr lang="en-US" sz="5200">
                <a:solidFill>
                  <a:srgbClr val="F2F1EE"/>
                </a:solidFill>
                <a:latin typeface="DM Sans"/>
                <a:ea typeface="DM Sans"/>
                <a:cs typeface="DM Sans"/>
                <a:sym typeface="DM Sans"/>
              </a:rPr>
              <a:t>Community Detection Based On</a:t>
            </a:r>
            <a:r>
              <a:rPr lang="en-US" sz="5200">
                <a:solidFill>
                  <a:srgbClr val="F2F1EE"/>
                </a:solidFill>
                <a:latin typeface="DM Sans"/>
                <a:ea typeface="DM Sans"/>
                <a:cs typeface="DM Sans"/>
                <a:sym typeface="DM Sans"/>
              </a:rPr>
              <a:t> </a:t>
            </a:r>
            <a:r>
              <a:rPr lang="en-US" sz="5200">
                <a:solidFill>
                  <a:srgbClr val="F2F1EE"/>
                </a:solidFill>
                <a:latin typeface="DM Sans"/>
                <a:ea typeface="DM Sans"/>
                <a:cs typeface="DM Sans"/>
                <a:sym typeface="DM Sans"/>
              </a:rPr>
              <a:t>Markov</a:t>
            </a:r>
            <a:endParaRPr sz="5200">
              <a:solidFill>
                <a:srgbClr val="F2F1EE"/>
              </a:solidFill>
              <a:latin typeface="DM Sans"/>
              <a:ea typeface="DM Sans"/>
              <a:cs typeface="DM Sans"/>
              <a:sym typeface="DM Sans"/>
            </a:endParaRPr>
          </a:p>
          <a:p>
            <a:pPr indent="0" lvl="0" marL="0" marR="0" rtl="0" algn="l">
              <a:lnSpc>
                <a:spcPct val="89000"/>
              </a:lnSpc>
              <a:spcBef>
                <a:spcPts val="0"/>
              </a:spcBef>
              <a:spcAft>
                <a:spcPts val="0"/>
              </a:spcAft>
              <a:buClr>
                <a:srgbClr val="000000"/>
              </a:buClr>
              <a:buSzPts val="5900"/>
              <a:buFont typeface="Arial"/>
              <a:buNone/>
            </a:pPr>
            <a:r>
              <a:rPr lang="en-US" sz="5200">
                <a:solidFill>
                  <a:srgbClr val="F2F1EE"/>
                </a:solidFill>
                <a:latin typeface="DM Sans"/>
                <a:ea typeface="DM Sans"/>
                <a:cs typeface="DM Sans"/>
                <a:sym typeface="DM Sans"/>
              </a:rPr>
              <a:t> Edge Similarity</a:t>
            </a:r>
            <a:endParaRPr b="0" i="0" sz="700" u="none" cap="none" strike="noStrike">
              <a:solidFill>
                <a:srgbClr val="000000"/>
              </a:solidFill>
              <a:latin typeface="Arial"/>
              <a:ea typeface="Arial"/>
              <a:cs typeface="Arial"/>
              <a:sym typeface="Arial"/>
            </a:endParaRPr>
          </a:p>
        </p:txBody>
      </p:sp>
      <p:cxnSp>
        <p:nvCxnSpPr>
          <p:cNvPr id="92" name="Google Shape;92;p1"/>
          <p:cNvCxnSpPr/>
          <p:nvPr/>
        </p:nvCxnSpPr>
        <p:spPr>
          <a:xfrm rot="10800000">
            <a:off x="1028700" y="1687297"/>
            <a:ext cx="1632016" cy="0"/>
          </a:xfrm>
          <a:prstGeom prst="straightConnector1">
            <a:avLst/>
          </a:prstGeom>
          <a:noFill/>
          <a:ln cap="flat" cmpd="sng" w="190500">
            <a:solidFill>
              <a:srgbClr val="000000"/>
            </a:solidFill>
            <a:prstDash val="solid"/>
            <a:round/>
            <a:headEnd len="sm" w="sm" type="none"/>
            <a:tailEnd len="sm" w="sm" type="none"/>
          </a:ln>
        </p:spPr>
      </p:cxnSp>
      <p:sp>
        <p:nvSpPr>
          <p:cNvPr id="93" name="Google Shape;93;p1"/>
          <p:cNvSpPr txBox="1"/>
          <p:nvPr/>
        </p:nvSpPr>
        <p:spPr>
          <a:xfrm>
            <a:off x="1028700" y="868332"/>
            <a:ext cx="4739803" cy="566037"/>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i="0" lang="en-US" sz="4699" u="none" cap="none" strike="noStrike">
                <a:solidFill>
                  <a:srgbClr val="F2F1EE"/>
                </a:solidFill>
                <a:latin typeface="DM Sans"/>
                <a:ea typeface="DM Sans"/>
                <a:cs typeface="DM Sans"/>
                <a:sym typeface="DM Sans"/>
              </a:rPr>
              <a:t>GRAPHIES</a:t>
            </a:r>
            <a:endParaRPr b="0" i="0" sz="1400" u="none" cap="none" strike="noStrike">
              <a:solidFill>
                <a:srgbClr val="000000"/>
              </a:solidFill>
              <a:latin typeface="Arial"/>
              <a:ea typeface="Arial"/>
              <a:cs typeface="Arial"/>
              <a:sym typeface="Arial"/>
            </a:endParaRPr>
          </a:p>
        </p:txBody>
      </p:sp>
      <p:cxnSp>
        <p:nvCxnSpPr>
          <p:cNvPr id="94" name="Google Shape;94;p1"/>
          <p:cNvCxnSpPr/>
          <p:nvPr/>
        </p:nvCxnSpPr>
        <p:spPr>
          <a:xfrm rot="10800000">
            <a:off x="2582594" y="1687297"/>
            <a:ext cx="1632016" cy="0"/>
          </a:xfrm>
          <a:prstGeom prst="straightConnector1">
            <a:avLst/>
          </a:prstGeom>
          <a:noFill/>
          <a:ln cap="flat" cmpd="sng" w="190500">
            <a:solidFill>
              <a:srgbClr val="000000"/>
            </a:solidFill>
            <a:prstDash val="solid"/>
            <a:round/>
            <a:headEnd len="sm" w="sm" type="none"/>
            <a:tailEnd len="sm" w="sm" type="none"/>
          </a:ln>
        </p:spPr>
      </p:cxnSp>
      <p:sp>
        <p:nvSpPr>
          <p:cNvPr id="95" name="Google Shape;95;p1"/>
          <p:cNvSpPr txBox="1"/>
          <p:nvPr/>
        </p:nvSpPr>
        <p:spPr>
          <a:xfrm>
            <a:off x="1028706" y="8821900"/>
            <a:ext cx="6322500" cy="10956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3999"/>
              <a:buFont typeface="Arial"/>
              <a:buNone/>
            </a:pPr>
            <a:r>
              <a:rPr b="1" lang="en-US" sz="3999">
                <a:solidFill>
                  <a:srgbClr val="F2F1EE"/>
                </a:solidFill>
                <a:latin typeface="DM Sans"/>
                <a:ea typeface="DM Sans"/>
                <a:cs typeface="DM Sans"/>
                <a:sym typeface="DM Sans"/>
              </a:rPr>
              <a:t>Diya Patel</a:t>
            </a:r>
            <a:endParaRPr b="1" sz="3999">
              <a:solidFill>
                <a:srgbClr val="F2F1EE"/>
              </a:solidFill>
              <a:latin typeface="DM Sans"/>
              <a:ea typeface="DM Sans"/>
              <a:cs typeface="DM Sans"/>
              <a:sym typeface="DM Sans"/>
            </a:endParaRPr>
          </a:p>
          <a:p>
            <a:pPr indent="0" lvl="0" marL="0" marR="0" rtl="0" algn="l">
              <a:lnSpc>
                <a:spcPct val="88997"/>
              </a:lnSpc>
              <a:spcBef>
                <a:spcPts val="0"/>
              </a:spcBef>
              <a:spcAft>
                <a:spcPts val="0"/>
              </a:spcAft>
              <a:buClr>
                <a:srgbClr val="000000"/>
              </a:buClr>
              <a:buSzPts val="3999"/>
              <a:buFont typeface="Arial"/>
              <a:buNone/>
            </a:pPr>
            <a:r>
              <a:rPr b="1" lang="en-US" sz="3999">
                <a:solidFill>
                  <a:srgbClr val="F2F1EE"/>
                </a:solidFill>
                <a:latin typeface="DM Sans"/>
                <a:ea typeface="DM Sans"/>
                <a:cs typeface="DM Sans"/>
                <a:sym typeface="DM Sans"/>
              </a:rPr>
              <a:t>AU2120193</a:t>
            </a:r>
            <a:endParaRPr b="1" sz="3999">
              <a:solidFill>
                <a:srgbClr val="F2F1EE"/>
              </a:solidFill>
              <a:latin typeface="DM Sans"/>
              <a:ea typeface="DM Sans"/>
              <a:cs typeface="DM Sans"/>
              <a:sym typeface="DM Sans"/>
            </a:endParaRPr>
          </a:p>
        </p:txBody>
      </p:sp>
      <p:sp>
        <p:nvSpPr>
          <p:cNvPr id="96" name="Google Shape;96;p1"/>
          <p:cNvSpPr txBox="1"/>
          <p:nvPr/>
        </p:nvSpPr>
        <p:spPr>
          <a:xfrm>
            <a:off x="11071606" y="8821900"/>
            <a:ext cx="6322500" cy="10956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3999"/>
              <a:buFont typeface="Arial"/>
              <a:buNone/>
            </a:pPr>
            <a:r>
              <a:rPr b="1" lang="en-US" sz="3999">
                <a:solidFill>
                  <a:srgbClr val="F2F1EE"/>
                </a:solidFill>
                <a:latin typeface="DM Sans"/>
                <a:ea typeface="DM Sans"/>
                <a:cs typeface="DM Sans"/>
                <a:sym typeface="DM Sans"/>
              </a:rPr>
              <a:t>Samya Shah</a:t>
            </a:r>
            <a:endParaRPr b="1" sz="3999">
              <a:solidFill>
                <a:srgbClr val="F2F1EE"/>
              </a:solidFill>
              <a:latin typeface="DM Sans"/>
              <a:ea typeface="DM Sans"/>
              <a:cs typeface="DM Sans"/>
              <a:sym typeface="DM Sans"/>
            </a:endParaRPr>
          </a:p>
          <a:p>
            <a:pPr indent="0" lvl="0" marL="0" marR="0" rtl="0" algn="l">
              <a:lnSpc>
                <a:spcPct val="88997"/>
              </a:lnSpc>
              <a:spcBef>
                <a:spcPts val="0"/>
              </a:spcBef>
              <a:spcAft>
                <a:spcPts val="0"/>
              </a:spcAft>
              <a:buClr>
                <a:srgbClr val="000000"/>
              </a:buClr>
              <a:buSzPts val="3999"/>
              <a:buFont typeface="Arial"/>
              <a:buNone/>
            </a:pPr>
            <a:r>
              <a:rPr b="1" lang="en-US" sz="3999">
                <a:solidFill>
                  <a:srgbClr val="F2F1EE"/>
                </a:solidFill>
                <a:latin typeface="DM Sans"/>
                <a:ea typeface="DM Sans"/>
                <a:cs typeface="DM Sans"/>
                <a:sym typeface="DM Sans"/>
              </a:rPr>
              <a:t>AU2140232</a:t>
            </a:r>
            <a:endParaRPr b="1" sz="3999">
              <a:solidFill>
                <a:srgbClr val="F2F1EE"/>
              </a:solidFill>
              <a:latin typeface="DM Sans"/>
              <a:ea typeface="DM Sans"/>
              <a:cs typeface="DM Sans"/>
              <a:sym typeface="DM Sans"/>
            </a:endParaRPr>
          </a:p>
        </p:txBody>
      </p:sp>
      <p:sp>
        <p:nvSpPr>
          <p:cNvPr id="97" name="Google Shape;97;p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97" name="Shape 197"/>
        <p:cNvGrpSpPr/>
        <p:nvPr/>
      </p:nvGrpSpPr>
      <p:grpSpPr>
        <a:xfrm>
          <a:off x="0" y="0"/>
          <a:ext cx="0" cy="0"/>
          <a:chOff x="0" y="0"/>
          <a:chExt cx="0" cy="0"/>
        </a:xfrm>
      </p:grpSpPr>
      <p:pic>
        <p:nvPicPr>
          <p:cNvPr id="198" name="Google Shape;198;g2cba2c22b33_0_0"/>
          <p:cNvPicPr preferRelativeResize="0"/>
          <p:nvPr/>
        </p:nvPicPr>
        <p:blipFill>
          <a:blip r:embed="rId3">
            <a:alphaModFix/>
          </a:blip>
          <a:stretch>
            <a:fillRect/>
          </a:stretch>
        </p:blipFill>
        <p:spPr>
          <a:xfrm>
            <a:off x="441800" y="2301888"/>
            <a:ext cx="4752850" cy="3690451"/>
          </a:xfrm>
          <a:prstGeom prst="rect">
            <a:avLst/>
          </a:prstGeom>
          <a:noFill/>
          <a:ln>
            <a:noFill/>
          </a:ln>
        </p:spPr>
      </p:pic>
      <p:pic>
        <p:nvPicPr>
          <p:cNvPr id="199" name="Google Shape;199;g2cba2c22b33_0_0"/>
          <p:cNvPicPr preferRelativeResize="0"/>
          <p:nvPr/>
        </p:nvPicPr>
        <p:blipFill>
          <a:blip r:embed="rId4">
            <a:alphaModFix/>
          </a:blip>
          <a:stretch>
            <a:fillRect/>
          </a:stretch>
        </p:blipFill>
        <p:spPr>
          <a:xfrm>
            <a:off x="5194651" y="2301888"/>
            <a:ext cx="4104766" cy="3690451"/>
          </a:xfrm>
          <a:prstGeom prst="rect">
            <a:avLst/>
          </a:prstGeom>
          <a:noFill/>
          <a:ln>
            <a:noFill/>
          </a:ln>
        </p:spPr>
      </p:pic>
      <p:pic>
        <p:nvPicPr>
          <p:cNvPr id="200" name="Google Shape;200;g2cba2c22b33_0_0"/>
          <p:cNvPicPr preferRelativeResize="0"/>
          <p:nvPr/>
        </p:nvPicPr>
        <p:blipFill>
          <a:blip r:embed="rId5">
            <a:alphaModFix/>
          </a:blip>
          <a:stretch>
            <a:fillRect/>
          </a:stretch>
        </p:blipFill>
        <p:spPr>
          <a:xfrm>
            <a:off x="9299425" y="2301888"/>
            <a:ext cx="4474779" cy="3690450"/>
          </a:xfrm>
          <a:prstGeom prst="rect">
            <a:avLst/>
          </a:prstGeom>
          <a:noFill/>
          <a:ln>
            <a:noFill/>
          </a:ln>
        </p:spPr>
      </p:pic>
      <p:pic>
        <p:nvPicPr>
          <p:cNvPr id="201" name="Google Shape;201;g2cba2c22b33_0_0"/>
          <p:cNvPicPr preferRelativeResize="0"/>
          <p:nvPr/>
        </p:nvPicPr>
        <p:blipFill>
          <a:blip r:embed="rId6">
            <a:alphaModFix/>
          </a:blip>
          <a:stretch>
            <a:fillRect/>
          </a:stretch>
        </p:blipFill>
        <p:spPr>
          <a:xfrm>
            <a:off x="13741425" y="2301888"/>
            <a:ext cx="4104774" cy="3698351"/>
          </a:xfrm>
          <a:prstGeom prst="rect">
            <a:avLst/>
          </a:prstGeom>
          <a:noFill/>
          <a:ln>
            <a:noFill/>
          </a:ln>
        </p:spPr>
      </p:pic>
      <p:pic>
        <p:nvPicPr>
          <p:cNvPr id="202" name="Google Shape;202;g2cba2c22b33_0_0"/>
          <p:cNvPicPr preferRelativeResize="0"/>
          <p:nvPr/>
        </p:nvPicPr>
        <p:blipFill>
          <a:blip r:embed="rId7">
            <a:alphaModFix/>
          </a:blip>
          <a:stretch>
            <a:fillRect/>
          </a:stretch>
        </p:blipFill>
        <p:spPr>
          <a:xfrm>
            <a:off x="13774200" y="6000238"/>
            <a:ext cx="4072001" cy="3403824"/>
          </a:xfrm>
          <a:prstGeom prst="rect">
            <a:avLst/>
          </a:prstGeom>
          <a:noFill/>
          <a:ln>
            <a:noFill/>
          </a:ln>
        </p:spPr>
      </p:pic>
      <p:pic>
        <p:nvPicPr>
          <p:cNvPr id="203" name="Google Shape;203;g2cba2c22b33_0_0"/>
          <p:cNvPicPr preferRelativeResize="0"/>
          <p:nvPr/>
        </p:nvPicPr>
        <p:blipFill>
          <a:blip r:embed="rId8">
            <a:alphaModFix/>
          </a:blip>
          <a:stretch>
            <a:fillRect/>
          </a:stretch>
        </p:blipFill>
        <p:spPr>
          <a:xfrm>
            <a:off x="9461635" y="6000238"/>
            <a:ext cx="4312565" cy="3403824"/>
          </a:xfrm>
          <a:prstGeom prst="rect">
            <a:avLst/>
          </a:prstGeom>
          <a:noFill/>
          <a:ln>
            <a:noFill/>
          </a:ln>
        </p:spPr>
      </p:pic>
      <p:pic>
        <p:nvPicPr>
          <p:cNvPr id="204" name="Google Shape;204;g2cba2c22b33_0_0"/>
          <p:cNvPicPr preferRelativeResize="0"/>
          <p:nvPr/>
        </p:nvPicPr>
        <p:blipFill>
          <a:blip r:embed="rId9">
            <a:alphaModFix/>
          </a:blip>
          <a:stretch>
            <a:fillRect/>
          </a:stretch>
        </p:blipFill>
        <p:spPr>
          <a:xfrm>
            <a:off x="5536562" y="6000238"/>
            <a:ext cx="3925062" cy="3403825"/>
          </a:xfrm>
          <a:prstGeom prst="rect">
            <a:avLst/>
          </a:prstGeom>
          <a:noFill/>
          <a:ln>
            <a:noFill/>
          </a:ln>
        </p:spPr>
      </p:pic>
      <p:pic>
        <p:nvPicPr>
          <p:cNvPr id="205" name="Google Shape;205;g2cba2c22b33_0_0"/>
          <p:cNvPicPr preferRelativeResize="0"/>
          <p:nvPr/>
        </p:nvPicPr>
        <p:blipFill>
          <a:blip r:embed="rId10">
            <a:alphaModFix/>
          </a:blip>
          <a:stretch>
            <a:fillRect/>
          </a:stretch>
        </p:blipFill>
        <p:spPr>
          <a:xfrm>
            <a:off x="441801" y="6000238"/>
            <a:ext cx="5352026" cy="3403825"/>
          </a:xfrm>
          <a:prstGeom prst="rect">
            <a:avLst/>
          </a:prstGeom>
          <a:noFill/>
          <a:ln>
            <a:noFill/>
          </a:ln>
        </p:spPr>
      </p:pic>
      <p:sp>
        <p:nvSpPr>
          <p:cNvPr id="206" name="Google Shape;206;g2cba2c22b33_0_0"/>
          <p:cNvSpPr txBox="1"/>
          <p:nvPr/>
        </p:nvSpPr>
        <p:spPr>
          <a:xfrm>
            <a:off x="1028700" y="520021"/>
            <a:ext cx="47397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EXAMPLE</a:t>
            </a:r>
            <a:endParaRPr b="0" i="0" sz="1400" u="none" cap="none" strike="noStrike">
              <a:solidFill>
                <a:srgbClr val="000000"/>
              </a:solidFill>
              <a:latin typeface="Arial"/>
              <a:ea typeface="Arial"/>
              <a:cs typeface="Arial"/>
              <a:sym typeface="Arial"/>
            </a:endParaRPr>
          </a:p>
        </p:txBody>
      </p:sp>
      <p:cxnSp>
        <p:nvCxnSpPr>
          <p:cNvPr id="207" name="Google Shape;207;g2cba2c22b33_0_0"/>
          <p:cNvCxnSpPr/>
          <p:nvPr/>
        </p:nvCxnSpPr>
        <p:spPr>
          <a:xfrm>
            <a:off x="1024750" y="1261250"/>
            <a:ext cx="2759100" cy="0"/>
          </a:xfrm>
          <a:prstGeom prst="straightConnector1">
            <a:avLst/>
          </a:prstGeom>
          <a:noFill/>
          <a:ln cap="flat" cmpd="sng" w="247650">
            <a:solidFill>
              <a:srgbClr val="000000"/>
            </a:solidFill>
            <a:prstDash val="solid"/>
            <a:round/>
            <a:headEnd len="sm" w="sm" type="none"/>
            <a:tailEnd len="sm" w="sm" type="none"/>
          </a:ln>
        </p:spPr>
      </p:cxnSp>
      <p:sp>
        <p:nvSpPr>
          <p:cNvPr id="208" name="Google Shape;208;g2cba2c22b33_0_0"/>
          <p:cNvSpPr txBox="1"/>
          <p:nvPr/>
        </p:nvSpPr>
        <p:spPr>
          <a:xfrm>
            <a:off x="4887300" y="3837625"/>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09" name="Google Shape;209;g2cba2c22b33_0_0"/>
          <p:cNvSpPr txBox="1"/>
          <p:nvPr/>
        </p:nvSpPr>
        <p:spPr>
          <a:xfrm>
            <a:off x="8961350" y="3970325"/>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0" name="Google Shape;210;g2cba2c22b33_0_0"/>
          <p:cNvSpPr txBox="1"/>
          <p:nvPr/>
        </p:nvSpPr>
        <p:spPr>
          <a:xfrm>
            <a:off x="13741425" y="3970325"/>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1" name="Google Shape;211;g2cba2c22b33_0_0"/>
          <p:cNvSpPr txBox="1"/>
          <p:nvPr/>
        </p:nvSpPr>
        <p:spPr>
          <a:xfrm rot="5400000">
            <a:off x="13917000" y="6324625"/>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2" name="Google Shape;212;g2cba2c22b33_0_0"/>
          <p:cNvSpPr txBox="1"/>
          <p:nvPr/>
        </p:nvSpPr>
        <p:spPr>
          <a:xfrm rot="10800000">
            <a:off x="11527200" y="7288013"/>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3" name="Google Shape;213;g2cba2c22b33_0_0"/>
          <p:cNvSpPr txBox="1"/>
          <p:nvPr/>
        </p:nvSpPr>
        <p:spPr>
          <a:xfrm rot="10800000">
            <a:off x="7048500" y="7288013"/>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4" name="Google Shape;214;g2cba2c22b33_0_0"/>
          <p:cNvSpPr txBox="1"/>
          <p:nvPr/>
        </p:nvSpPr>
        <p:spPr>
          <a:xfrm rot="10800000">
            <a:off x="2768400" y="7288013"/>
            <a:ext cx="3000000" cy="828300"/>
          </a:xfrm>
          <a:prstGeom prst="rect">
            <a:avLst/>
          </a:prstGeom>
          <a:noFill/>
          <a:ln>
            <a:noFill/>
          </a:ln>
        </p:spPr>
        <p:txBody>
          <a:bodyPr anchorCtr="0" anchor="t" bIns="91425" lIns="91425" spcFirstLastPara="1" rIns="91425" wrap="square" tIns="91425">
            <a:spAutoFit/>
          </a:bodyPr>
          <a:lstStyle/>
          <a:p>
            <a:pPr indent="0" lvl="0" marL="0" rtl="0" algn="l">
              <a:lnSpc>
                <a:spcPct val="88997"/>
              </a:lnSpc>
              <a:spcBef>
                <a:spcPts val="0"/>
              </a:spcBef>
              <a:spcAft>
                <a:spcPts val="0"/>
              </a:spcAft>
              <a:buNone/>
            </a:pPr>
            <a:r>
              <a:rPr b="1" lang="en-US" sz="4699">
                <a:solidFill>
                  <a:srgbClr val="7F1114"/>
                </a:solidFill>
                <a:latin typeface="DM Sans"/>
                <a:ea typeface="DM Sans"/>
                <a:cs typeface="DM Sans"/>
                <a:sym typeface="DM Sans"/>
              </a:rPr>
              <a:t>→</a:t>
            </a:r>
            <a:endParaRPr/>
          </a:p>
        </p:txBody>
      </p:sp>
      <p:sp>
        <p:nvSpPr>
          <p:cNvPr id="215" name="Google Shape;215;g2cba2c22b33_0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16" name="Google Shape;216;g2cba2c22b33_0_0"/>
          <p:cNvSpPr txBox="1"/>
          <p:nvPr/>
        </p:nvSpPr>
        <p:spPr>
          <a:xfrm>
            <a:off x="16987350" y="9557850"/>
            <a:ext cx="13008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217" name="Google Shape;217;g2cba2c22b33_0_0"/>
          <p:cNvSpPr txBox="1"/>
          <p:nvPr>
            <p:ph idx="12" type="sldNum"/>
          </p:nvPr>
        </p:nvSpPr>
        <p:spPr>
          <a:xfrm>
            <a:off x="16620271" y="9508150"/>
            <a:ext cx="5838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6e6ebb2a4f_0_191"/>
          <p:cNvSpPr txBox="1"/>
          <p:nvPr/>
        </p:nvSpPr>
        <p:spPr>
          <a:xfrm>
            <a:off x="1035200" y="631600"/>
            <a:ext cx="6760800" cy="19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US" sz="4800">
                <a:solidFill>
                  <a:srgbClr val="801B19"/>
                </a:solidFill>
                <a:latin typeface="Helvetica Neue"/>
                <a:ea typeface="Helvetica Neue"/>
                <a:cs typeface="Helvetica Neue"/>
                <a:sym typeface="Helvetica Neue"/>
              </a:rPr>
              <a:t>Dolphin</a:t>
            </a:r>
            <a:endParaRPr b="1" sz="4800">
              <a:solidFill>
                <a:srgbClr val="801B19"/>
              </a:solidFill>
              <a:latin typeface="Helvetica Neue"/>
              <a:ea typeface="Helvetica Neue"/>
              <a:cs typeface="Helvetica Neue"/>
              <a:sym typeface="Helvetica Neue"/>
            </a:endParaRPr>
          </a:p>
        </p:txBody>
      </p:sp>
      <p:sp>
        <p:nvSpPr>
          <p:cNvPr id="223" name="Google Shape;223;g26e6ebb2a4f_0_191"/>
          <p:cNvSpPr txBox="1"/>
          <p:nvPr/>
        </p:nvSpPr>
        <p:spPr>
          <a:xfrm>
            <a:off x="572961" y="8167900"/>
            <a:ext cx="8203800" cy="64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2</a:t>
            </a:r>
            <a:endParaRPr sz="4200">
              <a:latin typeface="Helvetica Neue Light"/>
              <a:ea typeface="Helvetica Neue Light"/>
              <a:cs typeface="Helvetica Neue Light"/>
              <a:sym typeface="Helvetica Neue Light"/>
            </a:endParaRPr>
          </a:p>
        </p:txBody>
      </p:sp>
      <p:sp>
        <p:nvSpPr>
          <p:cNvPr id="224" name="Google Shape;224;g26e6ebb2a4f_0_191"/>
          <p:cNvSpPr txBox="1"/>
          <p:nvPr/>
        </p:nvSpPr>
        <p:spPr>
          <a:xfrm>
            <a:off x="9246266" y="8167900"/>
            <a:ext cx="8005800" cy="10158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2</a:t>
            </a:r>
            <a:endParaRPr sz="2800"/>
          </a:p>
        </p:txBody>
      </p:sp>
      <p:pic>
        <p:nvPicPr>
          <p:cNvPr id="225" name="Google Shape;225;g26e6ebb2a4f_0_191"/>
          <p:cNvPicPr preferRelativeResize="0"/>
          <p:nvPr/>
        </p:nvPicPr>
        <p:blipFill>
          <a:blip r:embed="rId3">
            <a:alphaModFix/>
          </a:blip>
          <a:stretch>
            <a:fillRect/>
          </a:stretch>
        </p:blipFill>
        <p:spPr>
          <a:xfrm>
            <a:off x="1252003" y="2306950"/>
            <a:ext cx="6845693" cy="5673151"/>
          </a:xfrm>
          <a:prstGeom prst="rect">
            <a:avLst/>
          </a:prstGeom>
          <a:noFill/>
          <a:ln>
            <a:noFill/>
          </a:ln>
        </p:spPr>
      </p:pic>
      <p:pic>
        <p:nvPicPr>
          <p:cNvPr id="226" name="Google Shape;226;g26e6ebb2a4f_0_191"/>
          <p:cNvPicPr preferRelativeResize="0"/>
          <p:nvPr/>
        </p:nvPicPr>
        <p:blipFill>
          <a:blip r:embed="rId4">
            <a:alphaModFix/>
          </a:blip>
          <a:stretch>
            <a:fillRect/>
          </a:stretch>
        </p:blipFill>
        <p:spPr>
          <a:xfrm>
            <a:off x="9826300" y="2306937"/>
            <a:ext cx="6845701" cy="5673138"/>
          </a:xfrm>
          <a:prstGeom prst="rect">
            <a:avLst/>
          </a:prstGeom>
          <a:noFill/>
          <a:ln>
            <a:noFill/>
          </a:ln>
        </p:spPr>
      </p:pic>
      <p:sp>
        <p:nvSpPr>
          <p:cNvPr id="227" name="Google Shape;227;g26e6ebb2a4f_0_191"/>
          <p:cNvSpPr txBox="1"/>
          <p:nvPr>
            <p:ph idx="12" type="sldNum"/>
          </p:nvPr>
        </p:nvSpPr>
        <p:spPr>
          <a:xfrm>
            <a:off x="16620270" y="9508150"/>
            <a:ext cx="631800" cy="492600"/>
          </a:xfrm>
          <a:prstGeom prst="rect">
            <a:avLst/>
          </a:prstGeom>
        </p:spPr>
        <p:txBody>
          <a:bodyPr anchorCtr="0" anchor="ctr" bIns="68550" lIns="68550" spcFirstLastPara="1" rIns="68550" wrap="square" tIns="68550">
            <a:sp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26e6ebb2a4f_0_286"/>
          <p:cNvPicPr preferRelativeResize="0"/>
          <p:nvPr/>
        </p:nvPicPr>
        <p:blipFill>
          <a:blip r:embed="rId3">
            <a:alphaModFix/>
          </a:blip>
          <a:stretch>
            <a:fillRect/>
          </a:stretch>
        </p:blipFill>
        <p:spPr>
          <a:xfrm>
            <a:off x="982775" y="2072200"/>
            <a:ext cx="6869648" cy="5692993"/>
          </a:xfrm>
          <a:prstGeom prst="rect">
            <a:avLst/>
          </a:prstGeom>
          <a:noFill/>
          <a:ln>
            <a:noFill/>
          </a:ln>
        </p:spPr>
      </p:pic>
      <p:sp>
        <p:nvSpPr>
          <p:cNvPr id="233" name="Google Shape;233;g26e6ebb2a4f_0_286"/>
          <p:cNvSpPr txBox="1"/>
          <p:nvPr/>
        </p:nvSpPr>
        <p:spPr>
          <a:xfrm>
            <a:off x="853100" y="628950"/>
            <a:ext cx="6000000" cy="11082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n-US" sz="4800">
                <a:solidFill>
                  <a:srgbClr val="801B19"/>
                </a:solidFill>
                <a:latin typeface="Helvetica Neue"/>
                <a:ea typeface="Helvetica Neue"/>
                <a:cs typeface="Helvetica Neue"/>
                <a:sym typeface="Helvetica Neue"/>
              </a:rPr>
              <a:t>Football</a:t>
            </a:r>
            <a:endParaRPr b="1" sz="4800">
              <a:solidFill>
                <a:srgbClr val="801B19"/>
              </a:solidFill>
              <a:latin typeface="Helvetica Neue"/>
              <a:ea typeface="Helvetica Neue"/>
              <a:cs typeface="Helvetica Neue"/>
              <a:sym typeface="Helvetica Neue"/>
            </a:endParaRPr>
          </a:p>
        </p:txBody>
      </p:sp>
      <p:sp>
        <p:nvSpPr>
          <p:cNvPr id="234" name="Google Shape;234;g26e6ebb2a4f_0_286"/>
          <p:cNvSpPr txBox="1"/>
          <p:nvPr/>
        </p:nvSpPr>
        <p:spPr>
          <a:xfrm>
            <a:off x="1545975" y="7869500"/>
            <a:ext cx="5743200" cy="64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US" sz="4200">
                <a:solidFill>
                  <a:schemeClr val="dk1"/>
                </a:solidFill>
                <a:latin typeface="Helvetica Neue Light"/>
                <a:ea typeface="Helvetica Neue Light"/>
                <a:cs typeface="Helvetica Neue Light"/>
                <a:sym typeface="Helvetica Neue Light"/>
              </a:rPr>
              <a:t>11</a:t>
            </a:r>
            <a:endParaRPr sz="2800"/>
          </a:p>
        </p:txBody>
      </p:sp>
      <p:sp>
        <p:nvSpPr>
          <p:cNvPr id="235" name="Google Shape;235;g26e6ebb2a4f_0_286"/>
          <p:cNvSpPr txBox="1"/>
          <p:nvPr/>
        </p:nvSpPr>
        <p:spPr>
          <a:xfrm>
            <a:off x="10477100" y="7948350"/>
            <a:ext cx="6000000" cy="10158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11</a:t>
            </a:r>
            <a:endParaRPr sz="2800"/>
          </a:p>
        </p:txBody>
      </p:sp>
      <p:pic>
        <p:nvPicPr>
          <p:cNvPr id="236" name="Google Shape;236;g26e6ebb2a4f_0_286"/>
          <p:cNvPicPr preferRelativeResize="0"/>
          <p:nvPr/>
        </p:nvPicPr>
        <p:blipFill>
          <a:blip r:embed="rId4">
            <a:alphaModFix/>
          </a:blip>
          <a:stretch>
            <a:fillRect/>
          </a:stretch>
        </p:blipFill>
        <p:spPr>
          <a:xfrm>
            <a:off x="10262800" y="2072200"/>
            <a:ext cx="6750000" cy="5593799"/>
          </a:xfrm>
          <a:prstGeom prst="rect">
            <a:avLst/>
          </a:prstGeom>
          <a:noFill/>
          <a:ln>
            <a:noFill/>
          </a:ln>
        </p:spPr>
      </p:pic>
      <p:sp>
        <p:nvSpPr>
          <p:cNvPr id="237" name="Google Shape;237;g26e6ebb2a4f_0_286"/>
          <p:cNvSpPr txBox="1"/>
          <p:nvPr>
            <p:ph idx="12" type="sldNum"/>
          </p:nvPr>
        </p:nvSpPr>
        <p:spPr>
          <a:xfrm>
            <a:off x="16620270" y="9508150"/>
            <a:ext cx="631800" cy="492600"/>
          </a:xfrm>
          <a:prstGeom prst="rect">
            <a:avLst/>
          </a:prstGeom>
        </p:spPr>
        <p:txBody>
          <a:bodyPr anchorCtr="0" anchor="ctr" bIns="68550" lIns="68550" spcFirstLastPara="1" rIns="68550" wrap="square" tIns="68550">
            <a:sp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6e6ebb2a4f_0_381"/>
          <p:cNvSpPr txBox="1"/>
          <p:nvPr/>
        </p:nvSpPr>
        <p:spPr>
          <a:xfrm>
            <a:off x="1078750" y="459050"/>
            <a:ext cx="6000000" cy="11082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n-US" sz="4800">
                <a:solidFill>
                  <a:srgbClr val="801B19"/>
                </a:solidFill>
                <a:latin typeface="Helvetica Neue"/>
                <a:ea typeface="Helvetica Neue"/>
                <a:cs typeface="Helvetica Neue"/>
                <a:sym typeface="Helvetica Neue"/>
              </a:rPr>
              <a:t>Polbooks</a:t>
            </a:r>
            <a:endParaRPr b="1" sz="4800">
              <a:solidFill>
                <a:srgbClr val="801B19"/>
              </a:solidFill>
              <a:latin typeface="Helvetica Neue"/>
              <a:ea typeface="Helvetica Neue"/>
              <a:cs typeface="Helvetica Neue"/>
              <a:sym typeface="Helvetica Neue"/>
            </a:endParaRPr>
          </a:p>
        </p:txBody>
      </p:sp>
      <p:sp>
        <p:nvSpPr>
          <p:cNvPr id="243" name="Google Shape;243;g26e6ebb2a4f_0_381"/>
          <p:cNvSpPr txBox="1"/>
          <p:nvPr/>
        </p:nvSpPr>
        <p:spPr>
          <a:xfrm>
            <a:off x="2163775" y="8294250"/>
            <a:ext cx="5743200" cy="64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2200"/>
              <a:buFont typeface="Arial"/>
              <a:buNone/>
            </a:pPr>
            <a:r>
              <a:rPr lang="en-US" sz="4200">
                <a:solidFill>
                  <a:schemeClr val="dk1"/>
                </a:solidFill>
                <a:latin typeface="Helvetica Neue Light"/>
                <a:ea typeface="Helvetica Neue Light"/>
                <a:cs typeface="Helvetica Neue Light"/>
                <a:sym typeface="Helvetica Neue Light"/>
              </a:rPr>
              <a:t>3</a:t>
            </a:r>
            <a:endParaRPr sz="4200">
              <a:latin typeface="Helvetica Neue Light"/>
              <a:ea typeface="Helvetica Neue Light"/>
              <a:cs typeface="Helvetica Neue Light"/>
              <a:sym typeface="Helvetica Neue Light"/>
            </a:endParaRPr>
          </a:p>
        </p:txBody>
      </p:sp>
      <p:sp>
        <p:nvSpPr>
          <p:cNvPr id="244" name="Google Shape;244;g26e6ebb2a4f_0_381"/>
          <p:cNvSpPr txBox="1"/>
          <p:nvPr/>
        </p:nvSpPr>
        <p:spPr>
          <a:xfrm>
            <a:off x="10943425" y="8294250"/>
            <a:ext cx="6000000" cy="10158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3</a:t>
            </a:r>
            <a:endParaRPr sz="2800">
              <a:solidFill>
                <a:schemeClr val="dk1"/>
              </a:solidFill>
            </a:endParaRPr>
          </a:p>
        </p:txBody>
      </p:sp>
      <p:pic>
        <p:nvPicPr>
          <p:cNvPr id="245" name="Google Shape;245;g26e6ebb2a4f_0_381"/>
          <p:cNvPicPr preferRelativeResize="0"/>
          <p:nvPr/>
        </p:nvPicPr>
        <p:blipFill>
          <a:blip r:embed="rId3">
            <a:alphaModFix/>
          </a:blip>
          <a:stretch>
            <a:fillRect/>
          </a:stretch>
        </p:blipFill>
        <p:spPr>
          <a:xfrm>
            <a:off x="10158787" y="1794350"/>
            <a:ext cx="7569313" cy="6272800"/>
          </a:xfrm>
          <a:prstGeom prst="rect">
            <a:avLst/>
          </a:prstGeom>
          <a:noFill/>
          <a:ln>
            <a:noFill/>
          </a:ln>
        </p:spPr>
      </p:pic>
      <p:pic>
        <p:nvPicPr>
          <p:cNvPr id="246" name="Google Shape;246;g26e6ebb2a4f_0_381"/>
          <p:cNvPicPr preferRelativeResize="0"/>
          <p:nvPr/>
        </p:nvPicPr>
        <p:blipFill>
          <a:blip r:embed="rId4">
            <a:alphaModFix/>
          </a:blip>
          <a:stretch>
            <a:fillRect/>
          </a:stretch>
        </p:blipFill>
        <p:spPr>
          <a:xfrm>
            <a:off x="1250750" y="1794350"/>
            <a:ext cx="7569301" cy="6272793"/>
          </a:xfrm>
          <a:prstGeom prst="rect">
            <a:avLst/>
          </a:prstGeom>
          <a:noFill/>
          <a:ln>
            <a:noFill/>
          </a:ln>
        </p:spPr>
      </p:pic>
      <p:sp>
        <p:nvSpPr>
          <p:cNvPr id="247" name="Google Shape;247;g26e6ebb2a4f_0_381"/>
          <p:cNvSpPr txBox="1"/>
          <p:nvPr>
            <p:ph idx="12" type="sldNum"/>
          </p:nvPr>
        </p:nvSpPr>
        <p:spPr>
          <a:xfrm>
            <a:off x="16620270" y="9508150"/>
            <a:ext cx="631800" cy="492600"/>
          </a:xfrm>
          <a:prstGeom prst="rect">
            <a:avLst/>
          </a:prstGeom>
        </p:spPr>
        <p:txBody>
          <a:bodyPr anchorCtr="0" anchor="ctr" bIns="68550" lIns="68550" spcFirstLastPara="1" rIns="68550" wrap="square" tIns="68550">
            <a:sp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6e6ebb2a4f_0_476"/>
          <p:cNvSpPr txBox="1"/>
          <p:nvPr/>
        </p:nvSpPr>
        <p:spPr>
          <a:xfrm>
            <a:off x="1035200" y="631600"/>
            <a:ext cx="6760800" cy="1993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US" sz="4800">
                <a:solidFill>
                  <a:srgbClr val="801B19"/>
                </a:solidFill>
                <a:latin typeface="Helvetica Neue"/>
                <a:ea typeface="Helvetica Neue"/>
                <a:cs typeface="Helvetica Neue"/>
                <a:sym typeface="Helvetica Neue"/>
              </a:rPr>
              <a:t>Karate Club</a:t>
            </a:r>
            <a:endParaRPr b="1" sz="4800">
              <a:solidFill>
                <a:srgbClr val="801B19"/>
              </a:solidFill>
              <a:latin typeface="Helvetica Neue"/>
              <a:ea typeface="Helvetica Neue"/>
              <a:cs typeface="Helvetica Neue"/>
              <a:sym typeface="Helvetica Neue"/>
            </a:endParaRPr>
          </a:p>
        </p:txBody>
      </p:sp>
      <p:sp>
        <p:nvSpPr>
          <p:cNvPr id="253" name="Google Shape;253;g26e6ebb2a4f_0_476"/>
          <p:cNvSpPr txBox="1"/>
          <p:nvPr/>
        </p:nvSpPr>
        <p:spPr>
          <a:xfrm>
            <a:off x="572961" y="8167900"/>
            <a:ext cx="8203800" cy="6426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2</a:t>
            </a:r>
            <a:endParaRPr sz="4200">
              <a:latin typeface="Helvetica Neue Light"/>
              <a:ea typeface="Helvetica Neue Light"/>
              <a:cs typeface="Helvetica Neue Light"/>
              <a:sym typeface="Helvetica Neue Light"/>
            </a:endParaRPr>
          </a:p>
        </p:txBody>
      </p:sp>
      <p:sp>
        <p:nvSpPr>
          <p:cNvPr id="254" name="Google Shape;254;g26e6ebb2a4f_0_476"/>
          <p:cNvSpPr txBox="1"/>
          <p:nvPr/>
        </p:nvSpPr>
        <p:spPr>
          <a:xfrm>
            <a:off x="9743841" y="8167900"/>
            <a:ext cx="8005800" cy="10158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n-US" sz="4200">
                <a:solidFill>
                  <a:schemeClr val="dk1"/>
                </a:solidFill>
                <a:latin typeface="Helvetica Neue Light"/>
                <a:ea typeface="Helvetica Neue Light"/>
                <a:cs typeface="Helvetica Neue Light"/>
                <a:sym typeface="Helvetica Neue Light"/>
              </a:rPr>
              <a:t>2</a:t>
            </a:r>
            <a:endParaRPr sz="2800"/>
          </a:p>
        </p:txBody>
      </p:sp>
      <p:pic>
        <p:nvPicPr>
          <p:cNvPr id="255" name="Google Shape;255;g26e6ebb2a4f_0_476"/>
          <p:cNvPicPr preferRelativeResize="0"/>
          <p:nvPr/>
        </p:nvPicPr>
        <p:blipFill>
          <a:blip r:embed="rId3">
            <a:alphaModFix/>
          </a:blip>
          <a:stretch>
            <a:fillRect/>
          </a:stretch>
        </p:blipFill>
        <p:spPr>
          <a:xfrm>
            <a:off x="1087046" y="2170250"/>
            <a:ext cx="7010655" cy="5809850"/>
          </a:xfrm>
          <a:prstGeom prst="rect">
            <a:avLst/>
          </a:prstGeom>
          <a:noFill/>
          <a:ln>
            <a:noFill/>
          </a:ln>
        </p:spPr>
      </p:pic>
      <p:pic>
        <p:nvPicPr>
          <p:cNvPr id="256" name="Google Shape;256;g26e6ebb2a4f_0_476"/>
          <p:cNvPicPr preferRelativeResize="0"/>
          <p:nvPr/>
        </p:nvPicPr>
        <p:blipFill>
          <a:blip r:embed="rId4">
            <a:alphaModFix/>
          </a:blip>
          <a:stretch>
            <a:fillRect/>
          </a:stretch>
        </p:blipFill>
        <p:spPr>
          <a:xfrm>
            <a:off x="10241400" y="2170250"/>
            <a:ext cx="7010651" cy="5809847"/>
          </a:xfrm>
          <a:prstGeom prst="rect">
            <a:avLst/>
          </a:prstGeom>
          <a:noFill/>
          <a:ln>
            <a:noFill/>
          </a:ln>
        </p:spPr>
      </p:pic>
      <p:sp>
        <p:nvSpPr>
          <p:cNvPr id="257" name="Google Shape;257;g26e6ebb2a4f_0_476"/>
          <p:cNvSpPr txBox="1"/>
          <p:nvPr>
            <p:ph idx="12" type="sldNum"/>
          </p:nvPr>
        </p:nvSpPr>
        <p:spPr>
          <a:xfrm>
            <a:off x="16620270" y="9508150"/>
            <a:ext cx="631800" cy="492600"/>
          </a:xfrm>
          <a:prstGeom prst="rect">
            <a:avLst/>
          </a:prstGeom>
        </p:spPr>
        <p:txBody>
          <a:bodyPr anchorCtr="0" anchor="ctr" bIns="68550" lIns="68550" spcFirstLastPara="1" rIns="68550" wrap="square" tIns="68550">
            <a:sp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261" name="Shape 261"/>
        <p:cNvGrpSpPr/>
        <p:nvPr/>
      </p:nvGrpSpPr>
      <p:grpSpPr>
        <a:xfrm>
          <a:off x="0" y="0"/>
          <a:ext cx="0" cy="0"/>
          <a:chOff x="0" y="0"/>
          <a:chExt cx="0" cy="0"/>
        </a:xfrm>
      </p:grpSpPr>
      <p:sp>
        <p:nvSpPr>
          <p:cNvPr id="262" name="Google Shape;262;g26e6ebb2a4f_1_18"/>
          <p:cNvSpPr txBox="1"/>
          <p:nvPr/>
        </p:nvSpPr>
        <p:spPr>
          <a:xfrm>
            <a:off x="833752" y="996625"/>
            <a:ext cx="107775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RESULTS</a:t>
            </a:r>
            <a:endParaRPr b="0" i="0" sz="1400" u="none" cap="none" strike="noStrike">
              <a:solidFill>
                <a:srgbClr val="000000"/>
              </a:solidFill>
              <a:latin typeface="Arial"/>
              <a:ea typeface="Arial"/>
              <a:cs typeface="Arial"/>
              <a:sym typeface="Arial"/>
            </a:endParaRPr>
          </a:p>
        </p:txBody>
      </p:sp>
      <p:cxnSp>
        <p:nvCxnSpPr>
          <p:cNvPr id="263" name="Google Shape;263;g26e6ebb2a4f_1_18"/>
          <p:cNvCxnSpPr/>
          <p:nvPr/>
        </p:nvCxnSpPr>
        <p:spPr>
          <a:xfrm flipH="1">
            <a:off x="833875" y="1805925"/>
            <a:ext cx="2407200" cy="25800"/>
          </a:xfrm>
          <a:prstGeom prst="straightConnector1">
            <a:avLst/>
          </a:prstGeom>
          <a:noFill/>
          <a:ln cap="flat" cmpd="sng" w="190500">
            <a:solidFill>
              <a:srgbClr val="000000"/>
            </a:solidFill>
            <a:prstDash val="solid"/>
            <a:round/>
            <a:headEnd len="sm" w="sm" type="none"/>
            <a:tailEnd len="sm" w="sm" type="none"/>
          </a:ln>
        </p:spPr>
      </p:cxnSp>
      <p:sp>
        <p:nvSpPr>
          <p:cNvPr id="264" name="Google Shape;264;g26e6ebb2a4f_1_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65" name="Google Shape;265;g26e6ebb2a4f_1_18"/>
          <p:cNvPicPr preferRelativeResize="0"/>
          <p:nvPr/>
        </p:nvPicPr>
        <p:blipFill>
          <a:blip r:embed="rId3">
            <a:alphaModFix/>
          </a:blip>
          <a:stretch>
            <a:fillRect/>
          </a:stretch>
        </p:blipFill>
        <p:spPr>
          <a:xfrm>
            <a:off x="2889225" y="2351725"/>
            <a:ext cx="12509551" cy="3484625"/>
          </a:xfrm>
          <a:prstGeom prst="rect">
            <a:avLst/>
          </a:prstGeom>
          <a:noFill/>
          <a:ln>
            <a:noFill/>
          </a:ln>
        </p:spPr>
      </p:pic>
      <p:pic>
        <p:nvPicPr>
          <p:cNvPr id="266" name="Google Shape;266;g26e6ebb2a4f_1_18"/>
          <p:cNvPicPr preferRelativeResize="0"/>
          <p:nvPr/>
        </p:nvPicPr>
        <p:blipFill>
          <a:blip r:embed="rId4">
            <a:alphaModFix/>
          </a:blip>
          <a:stretch>
            <a:fillRect/>
          </a:stretch>
        </p:blipFill>
        <p:spPr>
          <a:xfrm>
            <a:off x="2889225" y="5836350"/>
            <a:ext cx="12509550" cy="3780777"/>
          </a:xfrm>
          <a:prstGeom prst="rect">
            <a:avLst/>
          </a:prstGeom>
          <a:noFill/>
          <a:ln>
            <a:noFill/>
          </a:ln>
        </p:spPr>
      </p:pic>
      <p:sp>
        <p:nvSpPr>
          <p:cNvPr id="267" name="Google Shape;267;g26e6ebb2a4f_1_18"/>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271" name="Shape 271"/>
        <p:cNvGrpSpPr/>
        <p:nvPr/>
      </p:nvGrpSpPr>
      <p:grpSpPr>
        <a:xfrm>
          <a:off x="0" y="0"/>
          <a:ext cx="0" cy="0"/>
          <a:chOff x="0" y="0"/>
          <a:chExt cx="0" cy="0"/>
        </a:xfrm>
      </p:grpSpPr>
      <p:pic>
        <p:nvPicPr>
          <p:cNvPr id="272" name="Google Shape;272;g26e6ebb2a4f_2_0"/>
          <p:cNvPicPr preferRelativeResize="0"/>
          <p:nvPr/>
        </p:nvPicPr>
        <p:blipFill rotWithShape="1">
          <a:blip r:embed="rId3">
            <a:alphaModFix/>
          </a:blip>
          <a:srcRect b="8700" l="0" r="6288" t="0"/>
          <a:stretch/>
        </p:blipFill>
        <p:spPr>
          <a:xfrm>
            <a:off x="3510325" y="1874448"/>
            <a:ext cx="5411385" cy="3470823"/>
          </a:xfrm>
          <a:prstGeom prst="rect">
            <a:avLst/>
          </a:prstGeom>
          <a:noFill/>
          <a:ln>
            <a:noFill/>
          </a:ln>
        </p:spPr>
      </p:pic>
      <p:pic>
        <p:nvPicPr>
          <p:cNvPr id="273" name="Google Shape;273;g26e6ebb2a4f_2_0"/>
          <p:cNvPicPr preferRelativeResize="0"/>
          <p:nvPr/>
        </p:nvPicPr>
        <p:blipFill rotWithShape="1">
          <a:blip r:embed="rId4">
            <a:alphaModFix/>
          </a:blip>
          <a:srcRect b="9173" l="3218" r="7614" t="0"/>
          <a:stretch/>
        </p:blipFill>
        <p:spPr>
          <a:xfrm>
            <a:off x="9391770" y="1845075"/>
            <a:ext cx="5411388" cy="3470823"/>
          </a:xfrm>
          <a:prstGeom prst="rect">
            <a:avLst/>
          </a:prstGeom>
          <a:noFill/>
          <a:ln>
            <a:noFill/>
          </a:ln>
        </p:spPr>
      </p:pic>
      <p:cxnSp>
        <p:nvCxnSpPr>
          <p:cNvPr id="274" name="Google Shape;274;g26e6ebb2a4f_2_0"/>
          <p:cNvCxnSpPr/>
          <p:nvPr/>
        </p:nvCxnSpPr>
        <p:spPr>
          <a:xfrm>
            <a:off x="9135398" y="1874448"/>
            <a:ext cx="42600" cy="7218900"/>
          </a:xfrm>
          <a:prstGeom prst="straightConnector1">
            <a:avLst/>
          </a:prstGeom>
          <a:noFill/>
          <a:ln cap="flat" cmpd="sng" w="38100">
            <a:solidFill>
              <a:schemeClr val="dk2"/>
            </a:solidFill>
            <a:prstDash val="solid"/>
            <a:round/>
            <a:headEnd len="med" w="med" type="none"/>
            <a:tailEnd len="med" w="med" type="none"/>
          </a:ln>
        </p:spPr>
      </p:cxnSp>
      <p:cxnSp>
        <p:nvCxnSpPr>
          <p:cNvPr id="275" name="Google Shape;275;g26e6ebb2a4f_2_0"/>
          <p:cNvCxnSpPr/>
          <p:nvPr/>
        </p:nvCxnSpPr>
        <p:spPr>
          <a:xfrm>
            <a:off x="2655450" y="5483829"/>
            <a:ext cx="12977100" cy="0"/>
          </a:xfrm>
          <a:prstGeom prst="straightConnector1">
            <a:avLst/>
          </a:prstGeom>
          <a:noFill/>
          <a:ln cap="flat" cmpd="sng" w="38100">
            <a:solidFill>
              <a:schemeClr val="dk2"/>
            </a:solidFill>
            <a:prstDash val="solid"/>
            <a:round/>
            <a:headEnd len="med" w="med" type="none"/>
            <a:tailEnd len="med" w="med" type="none"/>
          </a:ln>
        </p:spPr>
      </p:cxnSp>
      <p:pic>
        <p:nvPicPr>
          <p:cNvPr id="276" name="Google Shape;276;g26e6ebb2a4f_2_0"/>
          <p:cNvPicPr preferRelativeResize="0"/>
          <p:nvPr/>
        </p:nvPicPr>
        <p:blipFill rotWithShape="1">
          <a:blip r:embed="rId5">
            <a:alphaModFix/>
          </a:blip>
          <a:srcRect b="9518" l="1470" r="7163" t="0"/>
          <a:stretch/>
        </p:blipFill>
        <p:spPr>
          <a:xfrm>
            <a:off x="9391770" y="5651761"/>
            <a:ext cx="5289600" cy="3563037"/>
          </a:xfrm>
          <a:prstGeom prst="rect">
            <a:avLst/>
          </a:prstGeom>
          <a:noFill/>
          <a:ln>
            <a:noFill/>
          </a:ln>
        </p:spPr>
      </p:pic>
      <p:pic>
        <p:nvPicPr>
          <p:cNvPr id="277" name="Google Shape;277;g26e6ebb2a4f_2_0"/>
          <p:cNvPicPr preferRelativeResize="0"/>
          <p:nvPr/>
        </p:nvPicPr>
        <p:blipFill rotWithShape="1">
          <a:blip r:embed="rId6">
            <a:alphaModFix/>
          </a:blip>
          <a:srcRect b="7433" l="0" r="6419" t="0"/>
          <a:stretch/>
        </p:blipFill>
        <p:spPr>
          <a:xfrm>
            <a:off x="3292106" y="5651761"/>
            <a:ext cx="5629608" cy="3617813"/>
          </a:xfrm>
          <a:prstGeom prst="rect">
            <a:avLst/>
          </a:prstGeom>
          <a:noFill/>
          <a:ln>
            <a:noFill/>
          </a:ln>
        </p:spPr>
      </p:pic>
      <p:cxnSp>
        <p:nvCxnSpPr>
          <p:cNvPr id="278" name="Google Shape;278;g26e6ebb2a4f_2_0"/>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279" name="Google Shape;279;g26e6ebb2a4f_2_0"/>
          <p:cNvSpPr txBox="1"/>
          <p:nvPr/>
        </p:nvSpPr>
        <p:spPr>
          <a:xfrm>
            <a:off x="1028700" y="520025"/>
            <a:ext cx="98100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ON GOING WORK ON HEURISTICS</a:t>
            </a:r>
            <a:endParaRPr/>
          </a:p>
        </p:txBody>
      </p:sp>
      <p:cxnSp>
        <p:nvCxnSpPr>
          <p:cNvPr id="280" name="Google Shape;280;g26e6ebb2a4f_2_0"/>
          <p:cNvCxnSpPr/>
          <p:nvPr/>
        </p:nvCxnSpPr>
        <p:spPr>
          <a:xfrm flipH="1">
            <a:off x="3089700" y="1399200"/>
            <a:ext cx="7453500" cy="600"/>
          </a:xfrm>
          <a:prstGeom prst="straightConnector1">
            <a:avLst/>
          </a:prstGeom>
          <a:noFill/>
          <a:ln cap="flat" cmpd="sng" w="247650">
            <a:solidFill>
              <a:srgbClr val="000000"/>
            </a:solidFill>
            <a:prstDash val="solid"/>
            <a:round/>
            <a:headEnd len="sm" w="sm" type="none"/>
            <a:tailEnd len="sm" w="sm" type="none"/>
          </a:ln>
        </p:spPr>
      </p:cxnSp>
      <p:sp>
        <p:nvSpPr>
          <p:cNvPr id="281" name="Google Shape;281;g26e6ebb2a4f_2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82" name="Google Shape;282;g26e6ebb2a4f_2_0"/>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286" name="Shape 286"/>
        <p:cNvGrpSpPr/>
        <p:nvPr/>
      </p:nvGrpSpPr>
      <p:grpSpPr>
        <a:xfrm>
          <a:off x="0" y="0"/>
          <a:ext cx="0" cy="0"/>
          <a:chOff x="0" y="0"/>
          <a:chExt cx="0" cy="0"/>
        </a:xfrm>
      </p:grpSpPr>
      <p:pic>
        <p:nvPicPr>
          <p:cNvPr id="287" name="Google Shape;287;g26e6ebb2a4f_2_18"/>
          <p:cNvPicPr preferRelativeResize="0"/>
          <p:nvPr/>
        </p:nvPicPr>
        <p:blipFill>
          <a:blip r:embed="rId3">
            <a:alphaModFix/>
          </a:blip>
          <a:stretch>
            <a:fillRect/>
          </a:stretch>
        </p:blipFill>
        <p:spPr>
          <a:xfrm>
            <a:off x="2311775" y="2141150"/>
            <a:ext cx="5277601" cy="7889674"/>
          </a:xfrm>
          <a:prstGeom prst="rect">
            <a:avLst/>
          </a:prstGeom>
          <a:noFill/>
          <a:ln>
            <a:noFill/>
          </a:ln>
        </p:spPr>
      </p:pic>
      <p:pic>
        <p:nvPicPr>
          <p:cNvPr id="288" name="Google Shape;288;g26e6ebb2a4f_2_18"/>
          <p:cNvPicPr preferRelativeResize="0"/>
          <p:nvPr/>
        </p:nvPicPr>
        <p:blipFill>
          <a:blip r:embed="rId4">
            <a:alphaModFix/>
          </a:blip>
          <a:stretch>
            <a:fillRect/>
          </a:stretch>
        </p:blipFill>
        <p:spPr>
          <a:xfrm>
            <a:off x="10355674" y="2141150"/>
            <a:ext cx="5389351" cy="7889676"/>
          </a:xfrm>
          <a:prstGeom prst="rect">
            <a:avLst/>
          </a:prstGeom>
          <a:noFill/>
          <a:ln>
            <a:noFill/>
          </a:ln>
        </p:spPr>
      </p:pic>
      <p:sp>
        <p:nvSpPr>
          <p:cNvPr id="289" name="Google Shape;289;g26e6ebb2a4f_2_18"/>
          <p:cNvSpPr txBox="1"/>
          <p:nvPr/>
        </p:nvSpPr>
        <p:spPr>
          <a:xfrm>
            <a:off x="833752" y="996625"/>
            <a:ext cx="107775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POWER LAW OUTPUTS</a:t>
            </a:r>
            <a:endParaRPr b="0" i="0" sz="1400" u="none" cap="none" strike="noStrike">
              <a:solidFill>
                <a:srgbClr val="000000"/>
              </a:solidFill>
              <a:latin typeface="Arial"/>
              <a:ea typeface="Arial"/>
              <a:cs typeface="Arial"/>
              <a:sym typeface="Arial"/>
            </a:endParaRPr>
          </a:p>
        </p:txBody>
      </p:sp>
      <p:cxnSp>
        <p:nvCxnSpPr>
          <p:cNvPr id="290" name="Google Shape;290;g26e6ebb2a4f_2_18"/>
          <p:cNvCxnSpPr/>
          <p:nvPr/>
        </p:nvCxnSpPr>
        <p:spPr>
          <a:xfrm flipH="1">
            <a:off x="833925" y="1793325"/>
            <a:ext cx="6359100" cy="38400"/>
          </a:xfrm>
          <a:prstGeom prst="straightConnector1">
            <a:avLst/>
          </a:prstGeom>
          <a:noFill/>
          <a:ln cap="flat" cmpd="sng" w="190500">
            <a:solidFill>
              <a:srgbClr val="000000"/>
            </a:solidFill>
            <a:prstDash val="solid"/>
            <a:round/>
            <a:headEnd len="sm" w="sm" type="none"/>
            <a:tailEnd len="sm" w="sm" type="none"/>
          </a:ln>
        </p:spPr>
      </p:cxnSp>
      <p:sp>
        <p:nvSpPr>
          <p:cNvPr id="291" name="Google Shape;291;g26e6ebb2a4f_2_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92" name="Google Shape;292;g26e6ebb2a4f_2_18"/>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296" name="Shape 296"/>
        <p:cNvGrpSpPr/>
        <p:nvPr/>
      </p:nvGrpSpPr>
      <p:grpSpPr>
        <a:xfrm>
          <a:off x="0" y="0"/>
          <a:ext cx="0" cy="0"/>
          <a:chOff x="0" y="0"/>
          <a:chExt cx="0" cy="0"/>
        </a:xfrm>
      </p:grpSpPr>
      <p:pic>
        <p:nvPicPr>
          <p:cNvPr id="297" name="Google Shape;297;g26e6ebb2a4f_2_25"/>
          <p:cNvPicPr preferRelativeResize="0"/>
          <p:nvPr/>
        </p:nvPicPr>
        <p:blipFill rotWithShape="1">
          <a:blip r:embed="rId3">
            <a:alphaModFix/>
          </a:blip>
          <a:srcRect b="0" l="0" r="1931" t="0"/>
          <a:stretch/>
        </p:blipFill>
        <p:spPr>
          <a:xfrm>
            <a:off x="2718650" y="2145450"/>
            <a:ext cx="5321776" cy="7707999"/>
          </a:xfrm>
          <a:prstGeom prst="rect">
            <a:avLst/>
          </a:prstGeom>
          <a:noFill/>
          <a:ln>
            <a:noFill/>
          </a:ln>
        </p:spPr>
      </p:pic>
      <p:pic>
        <p:nvPicPr>
          <p:cNvPr id="298" name="Google Shape;298;g26e6ebb2a4f_2_25"/>
          <p:cNvPicPr preferRelativeResize="0"/>
          <p:nvPr/>
        </p:nvPicPr>
        <p:blipFill>
          <a:blip r:embed="rId4">
            <a:alphaModFix/>
          </a:blip>
          <a:stretch>
            <a:fillRect/>
          </a:stretch>
        </p:blipFill>
        <p:spPr>
          <a:xfrm>
            <a:off x="10729278" y="2145450"/>
            <a:ext cx="5426776" cy="7597528"/>
          </a:xfrm>
          <a:prstGeom prst="rect">
            <a:avLst/>
          </a:prstGeom>
          <a:noFill/>
          <a:ln>
            <a:noFill/>
          </a:ln>
        </p:spPr>
      </p:pic>
      <p:sp>
        <p:nvSpPr>
          <p:cNvPr id="299" name="Google Shape;299;g26e6ebb2a4f_2_25"/>
          <p:cNvSpPr txBox="1"/>
          <p:nvPr/>
        </p:nvSpPr>
        <p:spPr>
          <a:xfrm>
            <a:off x="814052" y="955625"/>
            <a:ext cx="107775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POWER LAW OUTPUTS</a:t>
            </a:r>
            <a:endParaRPr b="0" i="0" sz="1400" u="none" cap="none" strike="noStrike">
              <a:solidFill>
                <a:srgbClr val="000000"/>
              </a:solidFill>
              <a:latin typeface="Arial"/>
              <a:ea typeface="Arial"/>
              <a:cs typeface="Arial"/>
              <a:sym typeface="Arial"/>
            </a:endParaRPr>
          </a:p>
        </p:txBody>
      </p:sp>
      <p:cxnSp>
        <p:nvCxnSpPr>
          <p:cNvPr id="300" name="Google Shape;300;g26e6ebb2a4f_2_25"/>
          <p:cNvCxnSpPr/>
          <p:nvPr/>
        </p:nvCxnSpPr>
        <p:spPr>
          <a:xfrm flipH="1">
            <a:off x="814225" y="1752325"/>
            <a:ext cx="6359100" cy="38400"/>
          </a:xfrm>
          <a:prstGeom prst="straightConnector1">
            <a:avLst/>
          </a:prstGeom>
          <a:noFill/>
          <a:ln cap="flat" cmpd="sng" w="190500">
            <a:solidFill>
              <a:srgbClr val="000000"/>
            </a:solidFill>
            <a:prstDash val="solid"/>
            <a:round/>
            <a:headEnd len="sm" w="sm" type="none"/>
            <a:tailEnd len="sm" w="sm" type="none"/>
          </a:ln>
        </p:spPr>
      </p:cxnSp>
      <p:sp>
        <p:nvSpPr>
          <p:cNvPr id="301" name="Google Shape;301;g26e6ebb2a4f_2_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02" name="Google Shape;302;g26e6ebb2a4f_2_25"/>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306" name="Shape 306"/>
        <p:cNvGrpSpPr/>
        <p:nvPr/>
      </p:nvGrpSpPr>
      <p:grpSpPr>
        <a:xfrm>
          <a:off x="0" y="0"/>
          <a:ext cx="0" cy="0"/>
          <a:chOff x="0" y="0"/>
          <a:chExt cx="0" cy="0"/>
        </a:xfrm>
      </p:grpSpPr>
      <p:sp>
        <p:nvSpPr>
          <p:cNvPr id="307" name="Google Shape;307;p7"/>
          <p:cNvSpPr txBox="1"/>
          <p:nvPr/>
        </p:nvSpPr>
        <p:spPr>
          <a:xfrm>
            <a:off x="833752" y="996625"/>
            <a:ext cx="107775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FUTURE WORK</a:t>
            </a:r>
            <a:endParaRPr b="0" i="0" sz="1400" u="none" cap="none" strike="noStrike">
              <a:solidFill>
                <a:srgbClr val="000000"/>
              </a:solidFill>
              <a:latin typeface="Arial"/>
              <a:ea typeface="Arial"/>
              <a:cs typeface="Arial"/>
              <a:sym typeface="Arial"/>
            </a:endParaRPr>
          </a:p>
        </p:txBody>
      </p:sp>
      <p:cxnSp>
        <p:nvCxnSpPr>
          <p:cNvPr id="308" name="Google Shape;308;p7"/>
          <p:cNvCxnSpPr/>
          <p:nvPr/>
        </p:nvCxnSpPr>
        <p:spPr>
          <a:xfrm rot="10800000">
            <a:off x="833760" y="1831737"/>
            <a:ext cx="4268700" cy="0"/>
          </a:xfrm>
          <a:prstGeom prst="straightConnector1">
            <a:avLst/>
          </a:prstGeom>
          <a:noFill/>
          <a:ln cap="flat" cmpd="sng" w="190500">
            <a:solidFill>
              <a:srgbClr val="000000"/>
            </a:solidFill>
            <a:prstDash val="solid"/>
            <a:round/>
            <a:headEnd len="sm" w="sm" type="none"/>
            <a:tailEnd len="sm" w="sm" type="none"/>
          </a:ln>
        </p:spPr>
      </p:cxnSp>
      <p:sp>
        <p:nvSpPr>
          <p:cNvPr id="309" name="Google Shape;309;p7"/>
          <p:cNvSpPr txBox="1"/>
          <p:nvPr/>
        </p:nvSpPr>
        <p:spPr>
          <a:xfrm>
            <a:off x="1028700" y="2739851"/>
            <a:ext cx="15006000" cy="39612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899"/>
              <a:buFont typeface="Arial"/>
              <a:buNone/>
            </a:pPr>
            <a:r>
              <a:rPr lang="en-US" sz="3899"/>
              <a:t>In future work, we would like to come up with a good heuristic for defining the similarity threshold.</a:t>
            </a:r>
            <a:endParaRPr sz="3899"/>
          </a:p>
          <a:p>
            <a:pPr indent="0" lvl="0" marL="0" marR="0" rtl="0" algn="l">
              <a:lnSpc>
                <a:spcPct val="140010"/>
              </a:lnSpc>
              <a:spcBef>
                <a:spcPts val="0"/>
              </a:spcBef>
              <a:spcAft>
                <a:spcPts val="0"/>
              </a:spcAft>
              <a:buClr>
                <a:srgbClr val="000000"/>
              </a:buClr>
              <a:buSzPts val="3899"/>
              <a:buFont typeface="Arial"/>
              <a:buNone/>
            </a:pPr>
            <a:r>
              <a:t/>
            </a:r>
            <a:endParaRPr sz="3899"/>
          </a:p>
          <a:p>
            <a:pPr indent="0" lvl="0" marL="0" marR="0" rtl="0" algn="l">
              <a:lnSpc>
                <a:spcPct val="140010"/>
              </a:lnSpc>
              <a:spcBef>
                <a:spcPts val="0"/>
              </a:spcBef>
              <a:spcAft>
                <a:spcPts val="0"/>
              </a:spcAft>
              <a:buClr>
                <a:srgbClr val="000000"/>
              </a:buClr>
              <a:buSzPts val="3899"/>
              <a:buFont typeface="Arial"/>
              <a:buNone/>
            </a:pPr>
            <a:r>
              <a:rPr lang="en-US" sz="3899"/>
              <a:t>Further, we want to test our algorith</a:t>
            </a:r>
            <a:r>
              <a:rPr lang="en-US" sz="3899"/>
              <a:t>m</a:t>
            </a:r>
            <a:r>
              <a:rPr lang="en-US" sz="3899"/>
              <a:t> on artificial networks and modify the algorithm to work on dynamic networks</a:t>
            </a:r>
            <a:endParaRPr sz="3899"/>
          </a:p>
        </p:txBody>
      </p:sp>
      <p:cxnSp>
        <p:nvCxnSpPr>
          <p:cNvPr id="310" name="Google Shape;310;p7"/>
          <p:cNvCxnSpPr/>
          <p:nvPr/>
        </p:nvCxnSpPr>
        <p:spPr>
          <a:xfrm flipH="1">
            <a:off x="4263225" y="1827950"/>
            <a:ext cx="881700" cy="4800"/>
          </a:xfrm>
          <a:prstGeom prst="straightConnector1">
            <a:avLst/>
          </a:prstGeom>
          <a:noFill/>
          <a:ln cap="flat" cmpd="sng" w="190500">
            <a:solidFill>
              <a:srgbClr val="000000"/>
            </a:solidFill>
            <a:prstDash val="solid"/>
            <a:round/>
            <a:headEnd len="sm" w="sm" type="none"/>
            <a:tailEnd len="sm" w="sm" type="none"/>
          </a:ln>
        </p:spPr>
      </p:cxnSp>
      <p:sp>
        <p:nvSpPr>
          <p:cNvPr id="311" name="Google Shape;311;p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12" name="Google Shape;312;p7"/>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01" name="Shape 101"/>
        <p:cNvGrpSpPr/>
        <p:nvPr/>
      </p:nvGrpSpPr>
      <p:grpSpPr>
        <a:xfrm>
          <a:off x="0" y="0"/>
          <a:ext cx="0" cy="0"/>
          <a:chOff x="0" y="0"/>
          <a:chExt cx="0" cy="0"/>
        </a:xfrm>
      </p:grpSpPr>
      <p:sp>
        <p:nvSpPr>
          <p:cNvPr id="102" name="Google Shape;102;p3"/>
          <p:cNvSpPr txBox="1"/>
          <p:nvPr/>
        </p:nvSpPr>
        <p:spPr>
          <a:xfrm>
            <a:off x="1028700" y="2394837"/>
            <a:ext cx="14034900" cy="14403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899"/>
              <a:buFont typeface="Arial"/>
              <a:buNone/>
            </a:pPr>
            <a:r>
              <a:rPr b="0" i="0" lang="en-US" sz="3899" u="none" cap="none" strike="noStrike">
                <a:solidFill>
                  <a:srgbClr val="000000"/>
                </a:solidFill>
                <a:latin typeface="DM Sans"/>
                <a:ea typeface="DM Sans"/>
                <a:cs typeface="DM Sans"/>
                <a:sym typeface="DM Sans"/>
              </a:rPr>
              <a:t>Community Detection Based on Markov Edge Similarity</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899"/>
              <a:buFont typeface="Arial"/>
              <a:buNone/>
            </a:pPr>
            <a:r>
              <a:t/>
            </a:r>
            <a:endParaRPr b="0" i="0" sz="3899" u="none" cap="none" strike="noStrike">
              <a:solidFill>
                <a:srgbClr val="000000"/>
              </a:solidFill>
              <a:latin typeface="DM Sans"/>
              <a:ea typeface="DM Sans"/>
              <a:cs typeface="DM Sans"/>
              <a:sym typeface="DM Sans"/>
            </a:endParaRPr>
          </a:p>
        </p:txBody>
      </p:sp>
      <p:cxnSp>
        <p:nvCxnSpPr>
          <p:cNvPr id="103" name="Google Shape;103;p3"/>
          <p:cNvCxnSpPr/>
          <p:nvPr/>
        </p:nvCxnSpPr>
        <p:spPr>
          <a:xfrm rot="10800000">
            <a:off x="950577" y="1832862"/>
            <a:ext cx="1632016" cy="0"/>
          </a:xfrm>
          <a:prstGeom prst="straightConnector1">
            <a:avLst/>
          </a:prstGeom>
          <a:noFill/>
          <a:ln cap="flat" cmpd="sng" w="190500">
            <a:solidFill>
              <a:srgbClr val="000000"/>
            </a:solidFill>
            <a:prstDash val="solid"/>
            <a:round/>
            <a:headEnd len="sm" w="sm" type="none"/>
            <a:tailEnd len="sm" w="sm" type="none"/>
          </a:ln>
        </p:spPr>
      </p:cxnSp>
      <p:sp>
        <p:nvSpPr>
          <p:cNvPr id="104" name="Google Shape;104;p3"/>
          <p:cNvSpPr txBox="1"/>
          <p:nvPr/>
        </p:nvSpPr>
        <p:spPr>
          <a:xfrm>
            <a:off x="950577" y="1171575"/>
            <a:ext cx="8048546" cy="566037"/>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i="0" lang="en-US" sz="4699" u="none" cap="none" strike="noStrike">
                <a:solidFill>
                  <a:srgbClr val="7F1114"/>
                </a:solidFill>
                <a:latin typeface="DM Sans"/>
                <a:ea typeface="DM Sans"/>
                <a:cs typeface="DM Sans"/>
                <a:sym typeface="DM Sans"/>
              </a:rPr>
              <a:t>PROBLEM STATEMENT</a:t>
            </a:r>
            <a:endParaRPr b="0" i="0" sz="1400" u="none" cap="none" strike="noStrike">
              <a:solidFill>
                <a:srgbClr val="000000"/>
              </a:solidFill>
              <a:latin typeface="Arial"/>
              <a:ea typeface="Arial"/>
              <a:cs typeface="Arial"/>
              <a:sym typeface="Arial"/>
            </a:endParaRPr>
          </a:p>
        </p:txBody>
      </p:sp>
      <p:cxnSp>
        <p:nvCxnSpPr>
          <p:cNvPr id="105" name="Google Shape;105;p3"/>
          <p:cNvCxnSpPr/>
          <p:nvPr/>
        </p:nvCxnSpPr>
        <p:spPr>
          <a:xfrm rot="10800000">
            <a:off x="2582594" y="1832862"/>
            <a:ext cx="4268610" cy="0"/>
          </a:xfrm>
          <a:prstGeom prst="straightConnector1">
            <a:avLst/>
          </a:prstGeom>
          <a:noFill/>
          <a:ln cap="flat" cmpd="sng" w="190500">
            <a:solidFill>
              <a:srgbClr val="000000"/>
            </a:solidFill>
            <a:prstDash val="solid"/>
            <a:round/>
            <a:headEnd len="sm" w="sm" type="none"/>
            <a:tailEnd len="sm" w="sm" type="none"/>
          </a:ln>
        </p:spPr>
      </p:cxnSp>
      <p:cxnSp>
        <p:nvCxnSpPr>
          <p:cNvPr id="106" name="Google Shape;106;p3"/>
          <p:cNvCxnSpPr/>
          <p:nvPr/>
        </p:nvCxnSpPr>
        <p:spPr>
          <a:xfrm rot="10800000">
            <a:off x="950668" y="4496413"/>
            <a:ext cx="1632000" cy="0"/>
          </a:xfrm>
          <a:prstGeom prst="straightConnector1">
            <a:avLst/>
          </a:prstGeom>
          <a:noFill/>
          <a:ln cap="flat" cmpd="sng" w="190500">
            <a:solidFill>
              <a:srgbClr val="000000"/>
            </a:solidFill>
            <a:prstDash val="solid"/>
            <a:round/>
            <a:headEnd len="sm" w="sm" type="none"/>
            <a:tailEnd len="sm" w="sm" type="none"/>
          </a:ln>
        </p:spPr>
      </p:cxnSp>
      <p:sp>
        <p:nvSpPr>
          <p:cNvPr id="107" name="Google Shape;107;p3"/>
          <p:cNvSpPr txBox="1"/>
          <p:nvPr/>
        </p:nvSpPr>
        <p:spPr>
          <a:xfrm>
            <a:off x="950652" y="3835126"/>
            <a:ext cx="80484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i="0" lang="en-US" sz="4699" u="none" cap="none" strike="noStrike">
                <a:solidFill>
                  <a:srgbClr val="7F1114"/>
                </a:solidFill>
                <a:latin typeface="DM Sans"/>
                <a:ea typeface="DM Sans"/>
                <a:cs typeface="DM Sans"/>
                <a:sym typeface="DM Sans"/>
              </a:rPr>
              <a:t>DATASET</a:t>
            </a:r>
            <a:r>
              <a:rPr b="1" lang="en-US" sz="4699">
                <a:solidFill>
                  <a:srgbClr val="7F1114"/>
                </a:solidFill>
                <a:latin typeface="DM Sans"/>
                <a:ea typeface="DM Sans"/>
                <a:cs typeface="DM Sans"/>
                <a:sym typeface="DM Sans"/>
              </a:rPr>
              <a:t>S</a:t>
            </a:r>
            <a:endParaRPr b="0" i="0" sz="1400" u="none" cap="none" strike="noStrike">
              <a:solidFill>
                <a:srgbClr val="000000"/>
              </a:solidFill>
              <a:latin typeface="Arial"/>
              <a:ea typeface="Arial"/>
              <a:cs typeface="Arial"/>
              <a:sym typeface="Arial"/>
            </a:endParaRPr>
          </a:p>
        </p:txBody>
      </p:sp>
      <p:cxnSp>
        <p:nvCxnSpPr>
          <p:cNvPr id="108" name="Google Shape;108;p3"/>
          <p:cNvCxnSpPr/>
          <p:nvPr/>
        </p:nvCxnSpPr>
        <p:spPr>
          <a:xfrm rot="10800000">
            <a:off x="1766725" y="4496275"/>
            <a:ext cx="2065200" cy="13800"/>
          </a:xfrm>
          <a:prstGeom prst="straightConnector1">
            <a:avLst/>
          </a:prstGeom>
          <a:noFill/>
          <a:ln cap="flat" cmpd="sng" w="190500">
            <a:solidFill>
              <a:srgbClr val="000000"/>
            </a:solidFill>
            <a:prstDash val="solid"/>
            <a:round/>
            <a:headEnd len="sm" w="sm" type="none"/>
            <a:tailEnd len="sm" w="sm" type="none"/>
          </a:ln>
        </p:spPr>
      </p:cxnSp>
      <p:pic>
        <p:nvPicPr>
          <p:cNvPr id="109" name="Google Shape;109;p3"/>
          <p:cNvPicPr preferRelativeResize="0"/>
          <p:nvPr/>
        </p:nvPicPr>
        <p:blipFill>
          <a:blip r:embed="rId3">
            <a:alphaModFix/>
          </a:blip>
          <a:stretch>
            <a:fillRect/>
          </a:stretch>
        </p:blipFill>
        <p:spPr>
          <a:xfrm>
            <a:off x="864053" y="5171225"/>
            <a:ext cx="9610950" cy="4062975"/>
          </a:xfrm>
          <a:prstGeom prst="rect">
            <a:avLst/>
          </a:prstGeom>
          <a:noFill/>
          <a:ln>
            <a:noFill/>
          </a:ln>
        </p:spPr>
      </p:pic>
      <p:sp>
        <p:nvSpPr>
          <p:cNvPr id="110" name="Google Shape;110;p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1" name="Google Shape;111;p3"/>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200"/>
              <a:t>‹#›</a:t>
            </a:fld>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316" name="Shape 316"/>
        <p:cNvGrpSpPr/>
        <p:nvPr/>
      </p:nvGrpSpPr>
      <p:grpSpPr>
        <a:xfrm>
          <a:off x="0" y="0"/>
          <a:ext cx="0" cy="0"/>
          <a:chOff x="0" y="0"/>
          <a:chExt cx="0" cy="0"/>
        </a:xfrm>
      </p:grpSpPr>
      <p:sp>
        <p:nvSpPr>
          <p:cNvPr id="317" name="Google Shape;317;g26e6ebb2a4f_1_32"/>
          <p:cNvSpPr txBox="1"/>
          <p:nvPr/>
        </p:nvSpPr>
        <p:spPr>
          <a:xfrm>
            <a:off x="833752" y="996625"/>
            <a:ext cx="107775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REFERENCES</a:t>
            </a:r>
            <a:endParaRPr b="0" i="0" sz="1400" u="none" cap="none" strike="noStrike">
              <a:solidFill>
                <a:srgbClr val="000000"/>
              </a:solidFill>
              <a:latin typeface="Arial"/>
              <a:ea typeface="Arial"/>
              <a:cs typeface="Arial"/>
              <a:sym typeface="Arial"/>
            </a:endParaRPr>
          </a:p>
        </p:txBody>
      </p:sp>
      <p:cxnSp>
        <p:nvCxnSpPr>
          <p:cNvPr id="318" name="Google Shape;318;g26e6ebb2a4f_1_32"/>
          <p:cNvCxnSpPr/>
          <p:nvPr/>
        </p:nvCxnSpPr>
        <p:spPr>
          <a:xfrm rot="10800000">
            <a:off x="833760" y="1831737"/>
            <a:ext cx="4268700" cy="0"/>
          </a:xfrm>
          <a:prstGeom prst="straightConnector1">
            <a:avLst/>
          </a:prstGeom>
          <a:noFill/>
          <a:ln cap="flat" cmpd="sng" w="190500">
            <a:solidFill>
              <a:srgbClr val="000000"/>
            </a:solidFill>
            <a:prstDash val="solid"/>
            <a:round/>
            <a:headEnd len="sm" w="sm" type="none"/>
            <a:tailEnd len="sm" w="sm" type="none"/>
          </a:ln>
        </p:spPr>
      </p:cxnSp>
      <p:sp>
        <p:nvSpPr>
          <p:cNvPr id="319" name="Google Shape;319;g26e6ebb2a4f_1_32"/>
          <p:cNvSpPr txBox="1"/>
          <p:nvPr/>
        </p:nvSpPr>
        <p:spPr>
          <a:xfrm>
            <a:off x="833750" y="2537800"/>
            <a:ext cx="17067300" cy="70662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Clr>
                <a:schemeClr val="dk1"/>
              </a:buClr>
              <a:buSzPts val="3899"/>
              <a:buFont typeface="Arial"/>
              <a:buNone/>
            </a:pPr>
            <a:r>
              <a:rPr lang="en-US" sz="2799">
                <a:solidFill>
                  <a:schemeClr val="dk1"/>
                </a:solidFill>
              </a:rPr>
              <a:t>Yang, Xu-Hua, Gang-Feng Ma, Xiang-Yu Zeng, Yuchao Pang, Yanbo Zhou, Yu-Di</a:t>
            </a:r>
            <a:endParaRPr sz="2799">
              <a:solidFill>
                <a:schemeClr val="dk1"/>
              </a:solidFill>
            </a:endParaRPr>
          </a:p>
          <a:p>
            <a:pPr indent="0" lvl="0" marL="0" rtl="0" algn="l">
              <a:lnSpc>
                <a:spcPct val="140010"/>
              </a:lnSpc>
              <a:spcBef>
                <a:spcPts val="0"/>
              </a:spcBef>
              <a:spcAft>
                <a:spcPts val="0"/>
              </a:spcAft>
              <a:buClr>
                <a:schemeClr val="dk1"/>
              </a:buClr>
              <a:buSzPts val="3899"/>
              <a:buFont typeface="Arial"/>
              <a:buNone/>
            </a:pPr>
            <a:r>
              <a:rPr lang="en-US" sz="2799">
                <a:solidFill>
                  <a:schemeClr val="dk1"/>
                </a:solidFill>
              </a:rPr>
              <a:t>Zhang &amp; Lei Ye. 2023. Community detection based on markov similarity enhancement.</a:t>
            </a:r>
            <a:endParaRPr sz="2799">
              <a:solidFill>
                <a:schemeClr val="dk1"/>
              </a:solidFill>
            </a:endParaRPr>
          </a:p>
          <a:p>
            <a:pPr indent="0" lvl="0" marL="0" rtl="0" algn="l">
              <a:lnSpc>
                <a:spcPct val="140010"/>
              </a:lnSpc>
              <a:spcBef>
                <a:spcPts val="0"/>
              </a:spcBef>
              <a:spcAft>
                <a:spcPts val="0"/>
              </a:spcAft>
              <a:buClr>
                <a:schemeClr val="dk1"/>
              </a:buClr>
              <a:buSzPts val="3899"/>
              <a:buFont typeface="Arial"/>
              <a:buNone/>
            </a:pPr>
            <a:r>
              <a:rPr lang="en-US" sz="2799">
                <a:solidFill>
                  <a:schemeClr val="dk1"/>
                </a:solidFill>
              </a:rPr>
              <a:t>IEEE Transactions on Circuits and SystemsII: Express Briefs</a:t>
            </a:r>
            <a:endParaRPr sz="2799">
              <a:solidFill>
                <a:schemeClr val="dk1"/>
              </a:solidFill>
            </a:endParaRPr>
          </a:p>
          <a:p>
            <a:pPr indent="0" lvl="0" marL="0" rtl="0" algn="l">
              <a:lnSpc>
                <a:spcPct val="140010"/>
              </a:lnSpc>
              <a:spcBef>
                <a:spcPts val="0"/>
              </a:spcBef>
              <a:spcAft>
                <a:spcPts val="0"/>
              </a:spcAft>
              <a:buClr>
                <a:schemeClr val="dk1"/>
              </a:buClr>
              <a:buSzPts val="3899"/>
              <a:buFont typeface="Arial"/>
              <a:buNone/>
            </a:pPr>
            <a:r>
              <a:t/>
            </a:r>
            <a:endParaRPr sz="2799">
              <a:solidFill>
                <a:schemeClr val="dk1"/>
              </a:solidFill>
            </a:endParaRPr>
          </a:p>
          <a:p>
            <a:pPr indent="0" lvl="0" marL="0" marR="0" rtl="0" algn="l">
              <a:lnSpc>
                <a:spcPct val="140010"/>
              </a:lnSpc>
              <a:spcBef>
                <a:spcPts val="0"/>
              </a:spcBef>
              <a:spcAft>
                <a:spcPts val="0"/>
              </a:spcAft>
              <a:buClr>
                <a:srgbClr val="000000"/>
              </a:buClr>
              <a:buSzPts val="3899"/>
              <a:buFont typeface="Arial"/>
              <a:buNone/>
            </a:pPr>
            <a:r>
              <a:rPr lang="en-US" sz="2799"/>
              <a:t>Blondel, Vincent D, Jean-Loup Guillaume,Renaud Lambiotte &amp; Etienne Lefebvre. 2008.Fast unfolding of communities in large networks. Journal of statistical mechanics: theory and experiment 2008(10). P10008</a:t>
            </a:r>
            <a:endParaRPr sz="2799"/>
          </a:p>
          <a:p>
            <a:pPr indent="0" lvl="0" marL="0" marR="0" rtl="0" algn="l">
              <a:lnSpc>
                <a:spcPct val="140010"/>
              </a:lnSpc>
              <a:spcBef>
                <a:spcPts val="0"/>
              </a:spcBef>
              <a:spcAft>
                <a:spcPts val="0"/>
              </a:spcAft>
              <a:buClr>
                <a:srgbClr val="000000"/>
              </a:buClr>
              <a:buSzPts val="3899"/>
              <a:buFont typeface="Arial"/>
              <a:buNone/>
            </a:pPr>
            <a:r>
              <a:t/>
            </a:r>
            <a:endParaRPr sz="2799"/>
          </a:p>
          <a:p>
            <a:pPr indent="0" lvl="0" marL="0" marR="0" rtl="0" algn="l">
              <a:lnSpc>
                <a:spcPct val="140010"/>
              </a:lnSpc>
              <a:spcBef>
                <a:spcPts val="0"/>
              </a:spcBef>
              <a:spcAft>
                <a:spcPts val="0"/>
              </a:spcAft>
              <a:buClr>
                <a:srgbClr val="000000"/>
              </a:buClr>
              <a:buSzPts val="3899"/>
              <a:buFont typeface="Arial"/>
              <a:buNone/>
            </a:pPr>
            <a:r>
              <a:rPr lang="en-US" sz="2799"/>
              <a:t> Rozemberczki, Benedek, Oliver Kiss &amp; Rik Sarkar. 2020. Karate Club: An API Oriented Open-source Python Framework for Unsuperviised Learning on Graphs. En Proceedingsof the 29th ACM International Conference on Information and Knowledge Management</a:t>
            </a:r>
            <a:endParaRPr sz="2799"/>
          </a:p>
          <a:p>
            <a:pPr indent="0" lvl="0" marL="0" marR="0" rtl="0" algn="l">
              <a:lnSpc>
                <a:spcPct val="140010"/>
              </a:lnSpc>
              <a:spcBef>
                <a:spcPts val="0"/>
              </a:spcBef>
              <a:spcAft>
                <a:spcPts val="0"/>
              </a:spcAft>
              <a:buClr>
                <a:srgbClr val="000000"/>
              </a:buClr>
              <a:buSzPts val="3899"/>
              <a:buFont typeface="Arial"/>
              <a:buNone/>
            </a:pPr>
            <a:r>
              <a:rPr lang="en-US" sz="2799"/>
              <a:t>(CIKM ’20), 3125–3132. ACM</a:t>
            </a:r>
            <a:endParaRPr sz="2799"/>
          </a:p>
          <a:p>
            <a:pPr indent="0" lvl="0" marL="0" marR="0" rtl="0" algn="l">
              <a:lnSpc>
                <a:spcPct val="140010"/>
              </a:lnSpc>
              <a:spcBef>
                <a:spcPts val="0"/>
              </a:spcBef>
              <a:spcAft>
                <a:spcPts val="0"/>
              </a:spcAft>
              <a:buClr>
                <a:srgbClr val="000000"/>
              </a:buClr>
              <a:buSzPts val="3899"/>
              <a:buFont typeface="Arial"/>
              <a:buNone/>
            </a:pPr>
            <a:r>
              <a:t/>
            </a:r>
            <a:endParaRPr sz="2799"/>
          </a:p>
        </p:txBody>
      </p:sp>
      <p:cxnSp>
        <p:nvCxnSpPr>
          <p:cNvPr id="320" name="Google Shape;320;g26e6ebb2a4f_1_32"/>
          <p:cNvCxnSpPr/>
          <p:nvPr/>
        </p:nvCxnSpPr>
        <p:spPr>
          <a:xfrm flipH="1">
            <a:off x="4263225" y="1827950"/>
            <a:ext cx="881700" cy="4800"/>
          </a:xfrm>
          <a:prstGeom prst="straightConnector1">
            <a:avLst/>
          </a:prstGeom>
          <a:noFill/>
          <a:ln cap="flat" cmpd="sng" w="190500">
            <a:solidFill>
              <a:srgbClr val="000000"/>
            </a:solidFill>
            <a:prstDash val="solid"/>
            <a:round/>
            <a:headEnd len="sm" w="sm" type="none"/>
            <a:tailEnd len="sm" w="sm" type="none"/>
          </a:ln>
        </p:spPr>
      </p:cxnSp>
      <p:sp>
        <p:nvSpPr>
          <p:cNvPr id="321" name="Google Shape;321;g26e6ebb2a4f_1_3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22" name="Google Shape;322;g26e6ebb2a4f_1_32"/>
          <p:cNvSpPr txBox="1"/>
          <p:nvPr>
            <p:ph idx="12" type="sldNum"/>
          </p:nvPr>
        </p:nvSpPr>
        <p:spPr>
          <a:xfrm>
            <a:off x="16620270" y="9508150"/>
            <a:ext cx="631800" cy="492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326" name="Shape 326"/>
        <p:cNvGrpSpPr/>
        <p:nvPr/>
      </p:nvGrpSpPr>
      <p:grpSpPr>
        <a:xfrm>
          <a:off x="0" y="0"/>
          <a:ext cx="0" cy="0"/>
          <a:chOff x="0" y="0"/>
          <a:chExt cx="0" cy="0"/>
        </a:xfrm>
      </p:grpSpPr>
      <p:sp>
        <p:nvSpPr>
          <p:cNvPr id="327" name="Google Shape;327;p8"/>
          <p:cNvSpPr txBox="1"/>
          <p:nvPr/>
        </p:nvSpPr>
        <p:spPr>
          <a:xfrm>
            <a:off x="3953189" y="4528480"/>
            <a:ext cx="20187921" cy="1611040"/>
          </a:xfrm>
          <a:prstGeom prst="rect">
            <a:avLst/>
          </a:prstGeom>
          <a:noFill/>
          <a:ln>
            <a:noFill/>
          </a:ln>
        </p:spPr>
        <p:txBody>
          <a:bodyPr anchorCtr="0" anchor="t" bIns="0" lIns="0" spcFirstLastPara="1" rIns="0" wrap="square" tIns="0">
            <a:spAutoFit/>
          </a:bodyPr>
          <a:lstStyle/>
          <a:p>
            <a:pPr indent="0" lvl="0" marL="0" marR="0" rtl="0" algn="l">
              <a:lnSpc>
                <a:spcPct val="89005"/>
              </a:lnSpc>
              <a:spcBef>
                <a:spcPts val="0"/>
              </a:spcBef>
              <a:spcAft>
                <a:spcPts val="0"/>
              </a:spcAft>
              <a:buClr>
                <a:srgbClr val="000000"/>
              </a:buClr>
              <a:buSzPts val="13097"/>
              <a:buFont typeface="Arial"/>
              <a:buNone/>
            </a:pPr>
            <a:r>
              <a:rPr b="1" i="0" lang="en-US" sz="13097" u="none" cap="none" strike="noStrike">
                <a:solidFill>
                  <a:srgbClr val="7F1114"/>
                </a:solidFill>
                <a:latin typeface="DM Sans"/>
                <a:ea typeface="DM Sans"/>
                <a:cs typeface="DM Sans"/>
                <a:sym typeface="DM Sans"/>
              </a:rPr>
              <a:t>THANK YOU</a:t>
            </a:r>
            <a:endParaRPr b="0" i="0" sz="1400" u="none" cap="none" strike="noStrike">
              <a:solidFill>
                <a:srgbClr val="000000"/>
              </a:solidFill>
              <a:latin typeface="Arial"/>
              <a:ea typeface="Arial"/>
              <a:cs typeface="Arial"/>
              <a:sym typeface="Arial"/>
            </a:endParaRPr>
          </a:p>
        </p:txBody>
      </p:sp>
      <p:sp>
        <p:nvSpPr>
          <p:cNvPr id="328" name="Google Shape;328;p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15" name="Shape 115"/>
        <p:cNvGrpSpPr/>
        <p:nvPr/>
      </p:nvGrpSpPr>
      <p:grpSpPr>
        <a:xfrm>
          <a:off x="0" y="0"/>
          <a:ext cx="0" cy="0"/>
          <a:chOff x="0" y="0"/>
          <a:chExt cx="0" cy="0"/>
        </a:xfrm>
      </p:grpSpPr>
      <p:sp>
        <p:nvSpPr>
          <p:cNvPr id="116" name="Google Shape;116;g26e6ebb2a4f_0_571"/>
          <p:cNvSpPr txBox="1"/>
          <p:nvPr/>
        </p:nvSpPr>
        <p:spPr>
          <a:xfrm>
            <a:off x="6365325" y="5715000"/>
            <a:ext cx="11351100" cy="139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cxnSp>
        <p:nvCxnSpPr>
          <p:cNvPr id="117" name="Google Shape;117;g26e6ebb2a4f_0_571"/>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118" name="Google Shape;118;g26e6ebb2a4f_0_571"/>
          <p:cNvSpPr txBox="1"/>
          <p:nvPr/>
        </p:nvSpPr>
        <p:spPr>
          <a:xfrm>
            <a:off x="1028700" y="520025"/>
            <a:ext cx="62433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BACKGROUND</a:t>
            </a:r>
            <a:endParaRPr/>
          </a:p>
        </p:txBody>
      </p:sp>
      <p:cxnSp>
        <p:nvCxnSpPr>
          <p:cNvPr id="119" name="Google Shape;119;g26e6ebb2a4f_0_571"/>
          <p:cNvCxnSpPr/>
          <p:nvPr/>
        </p:nvCxnSpPr>
        <p:spPr>
          <a:xfrm rot="10800000">
            <a:off x="1244525" y="1390000"/>
            <a:ext cx="3985200" cy="19200"/>
          </a:xfrm>
          <a:prstGeom prst="straightConnector1">
            <a:avLst/>
          </a:prstGeom>
          <a:noFill/>
          <a:ln cap="flat" cmpd="sng" w="247650">
            <a:solidFill>
              <a:srgbClr val="000000"/>
            </a:solidFill>
            <a:prstDash val="solid"/>
            <a:round/>
            <a:headEnd len="sm" w="sm" type="none"/>
            <a:tailEnd len="sm" w="sm" type="none"/>
          </a:ln>
        </p:spPr>
      </p:cxnSp>
      <p:sp>
        <p:nvSpPr>
          <p:cNvPr id="120" name="Google Shape;120;g26e6ebb2a4f_0_571"/>
          <p:cNvSpPr txBox="1"/>
          <p:nvPr/>
        </p:nvSpPr>
        <p:spPr>
          <a:xfrm>
            <a:off x="1244514" y="2143191"/>
            <a:ext cx="11999100" cy="6724800"/>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3346" u="none" cap="none" strike="noStrike">
                <a:solidFill>
                  <a:srgbClr val="000000"/>
                </a:solidFill>
                <a:latin typeface="Times"/>
                <a:ea typeface="Times"/>
                <a:cs typeface="Times"/>
                <a:sym typeface="Times"/>
              </a:rPr>
              <a:t>G </a:t>
            </a:r>
            <a:r>
              <a:rPr b="0" i="0" lang="en-US" sz="3346" u="none" cap="none" strike="noStrike">
                <a:solidFill>
                  <a:srgbClr val="000000"/>
                </a:solidFill>
                <a:latin typeface="Times New Roman"/>
                <a:ea typeface="Times New Roman"/>
                <a:cs typeface="Times New Roman"/>
                <a:sym typeface="Times New Roman"/>
              </a:rPr>
              <a:t>= (</a:t>
            </a:r>
            <a:r>
              <a:rPr b="0" i="0" lang="en-US" sz="3346" u="none" cap="none" strike="noStrike">
                <a:solidFill>
                  <a:srgbClr val="000000"/>
                </a:solidFill>
                <a:latin typeface="Times"/>
                <a:ea typeface="Times"/>
                <a:cs typeface="Times"/>
                <a:sym typeface="Times"/>
              </a:rPr>
              <a:t>V </a:t>
            </a:r>
            <a:r>
              <a:rPr b="0" i="0" lang="en-US" sz="3346" u="none" cap="none" strike="noStrike">
                <a:solidFill>
                  <a:srgbClr val="000000"/>
                </a:solidFill>
                <a:latin typeface="Times New Roman"/>
                <a:ea typeface="Times New Roman"/>
                <a:cs typeface="Times New Roman"/>
                <a:sym typeface="Times New Roman"/>
              </a:rPr>
              <a:t>, </a:t>
            </a:r>
            <a:r>
              <a:rPr b="0" i="0" lang="en-US" sz="3346" u="none" cap="none" strike="noStrike">
                <a:solidFill>
                  <a:srgbClr val="000000"/>
                </a:solidFill>
                <a:latin typeface="Times"/>
                <a:ea typeface="Times"/>
                <a:cs typeface="Times"/>
                <a:sym typeface="Times"/>
              </a:rPr>
              <a:t>E</a:t>
            </a:r>
            <a:r>
              <a:rPr b="0" i="0" lang="en-US" sz="3346" u="none" cap="none" strike="noStrike">
                <a:solidFill>
                  <a:srgbClr val="000000"/>
                </a:solidFill>
                <a:latin typeface="Times New Roman"/>
                <a:ea typeface="Times New Roman"/>
                <a:cs typeface="Times New Roman"/>
                <a:sym typeface="Times New Roman"/>
              </a:rPr>
              <a:t>)</a:t>
            </a:r>
            <a:r>
              <a:rPr b="1" i="0" lang="en-US" sz="3346" u="none" cap="none" strike="noStrike">
                <a:solidFill>
                  <a:srgbClr val="000000"/>
                </a:solidFill>
                <a:latin typeface="Times"/>
                <a:ea typeface="Times"/>
                <a:cs typeface="Times"/>
                <a:sym typeface="Times"/>
              </a:rPr>
              <a:t> </a:t>
            </a:r>
            <a:endParaRPr/>
          </a:p>
          <a:p>
            <a:pPr indent="0" lvl="0" marL="0" marR="0" rtl="0" algn="l">
              <a:lnSpc>
                <a:spcPct val="139988"/>
              </a:lnSpc>
              <a:spcBef>
                <a:spcPts val="0"/>
              </a:spcBef>
              <a:spcAft>
                <a:spcPts val="0"/>
              </a:spcAft>
              <a:buNone/>
            </a:pPr>
            <a:r>
              <a:rPr b="0" i="0" lang="en-US" sz="3346" u="none" cap="none" strike="noStrike">
                <a:solidFill>
                  <a:srgbClr val="000000"/>
                </a:solidFill>
                <a:latin typeface="Times New Roman"/>
                <a:ea typeface="Times New Roman"/>
                <a:cs typeface="Times New Roman"/>
                <a:sym typeface="Times New Roman"/>
              </a:rPr>
              <a:t>V = {v1,v2,...,vN} are nodes </a:t>
            </a:r>
            <a:endParaRPr/>
          </a:p>
          <a:p>
            <a:pPr indent="0" lvl="0" marL="0" marR="0" rtl="0" algn="l">
              <a:lnSpc>
                <a:spcPct val="139988"/>
              </a:lnSpc>
              <a:spcBef>
                <a:spcPts val="0"/>
              </a:spcBef>
              <a:spcAft>
                <a:spcPts val="0"/>
              </a:spcAft>
              <a:buNone/>
            </a:pPr>
            <a:r>
              <a:rPr b="0" i="0" lang="en-US" sz="3346" u="none" cap="none" strike="noStrike">
                <a:solidFill>
                  <a:srgbClr val="000000"/>
                </a:solidFill>
                <a:latin typeface="Times New Roman"/>
                <a:ea typeface="Times New Roman"/>
                <a:cs typeface="Times New Roman"/>
                <a:sym typeface="Times New Roman"/>
              </a:rPr>
              <a:t>N represents the number of nodes  </a:t>
            </a:r>
            <a:endParaRPr/>
          </a:p>
          <a:p>
            <a:pPr indent="0" lvl="0" marL="0" marR="0" rtl="0" algn="l">
              <a:lnSpc>
                <a:spcPct val="139988"/>
              </a:lnSpc>
              <a:spcBef>
                <a:spcPts val="0"/>
              </a:spcBef>
              <a:spcAft>
                <a:spcPts val="0"/>
              </a:spcAft>
              <a:buNone/>
            </a:pPr>
            <a:r>
              <a:rPr b="0" i="0" lang="en-US" sz="3346" u="none" cap="none" strike="noStrike">
                <a:solidFill>
                  <a:srgbClr val="000000"/>
                </a:solidFill>
                <a:latin typeface="Times New Roman"/>
                <a:ea typeface="Times New Roman"/>
                <a:cs typeface="Times New Roman"/>
                <a:sym typeface="Times New Roman"/>
              </a:rPr>
              <a:t>𝜞(v</a:t>
            </a:r>
            <a:r>
              <a:rPr b="0" i="0" lang="en-US" sz="3346" u="none" cap="none" strike="noStrike">
                <a:solidFill>
                  <a:srgbClr val="000000"/>
                </a:solidFill>
                <a:latin typeface="Times"/>
                <a:ea typeface="Times"/>
                <a:cs typeface="Times"/>
                <a:sym typeface="Times"/>
              </a:rPr>
              <a:t>i</a:t>
            </a:r>
            <a:r>
              <a:rPr b="0" i="0" lang="en-US" sz="3346" u="none" cap="none" strike="noStrike">
                <a:solidFill>
                  <a:srgbClr val="000000"/>
                </a:solidFill>
                <a:latin typeface="Times New Roman"/>
                <a:ea typeface="Times New Roman"/>
                <a:cs typeface="Times New Roman"/>
                <a:sym typeface="Times New Roman"/>
              </a:rPr>
              <a:t>) indicates the set of neighbours of node i</a:t>
            </a:r>
            <a:endParaRPr/>
          </a:p>
          <a:p>
            <a:pPr indent="0" lvl="0" marL="0" marR="0" rtl="0" algn="l">
              <a:lnSpc>
                <a:spcPct val="139988"/>
              </a:lnSpc>
              <a:spcBef>
                <a:spcPts val="0"/>
              </a:spcBef>
              <a:spcAft>
                <a:spcPts val="0"/>
              </a:spcAft>
              <a:buNone/>
            </a:pPr>
            <a:r>
              <a:rPr b="0" i="0" lang="en-US" sz="3346" u="none" cap="none" strike="noStrike">
                <a:solidFill>
                  <a:srgbClr val="000000"/>
                </a:solidFill>
                <a:latin typeface="Times New Roman"/>
                <a:ea typeface="Times New Roman"/>
                <a:cs typeface="Times New Roman"/>
                <a:sym typeface="Times New Roman"/>
              </a:rPr>
              <a:t>|E| number of edges between nodes in network</a:t>
            </a:r>
            <a:endParaRPr/>
          </a:p>
          <a:p>
            <a:pPr indent="0" lvl="0" marL="0" marR="0" rtl="0" algn="l">
              <a:lnSpc>
                <a:spcPct val="139988"/>
              </a:lnSpc>
              <a:spcBef>
                <a:spcPts val="0"/>
              </a:spcBef>
              <a:spcAft>
                <a:spcPts val="0"/>
              </a:spcAft>
              <a:buNone/>
            </a:pPr>
            <a:r>
              <a:rPr b="0" i="0" lang="en-US" sz="3346" u="none" cap="none" strike="noStrike">
                <a:solidFill>
                  <a:srgbClr val="000000"/>
                </a:solidFill>
                <a:latin typeface="Times New Roman"/>
                <a:ea typeface="Times New Roman"/>
                <a:cs typeface="Times New Roman"/>
                <a:sym typeface="Times New Roman"/>
              </a:rPr>
              <a:t>|𝜞(vi)| number of neighbours of node in the network</a:t>
            </a:r>
            <a:endParaRPr/>
          </a:p>
          <a:p>
            <a:pPr indent="0" lvl="0" marL="0" marR="0" rtl="0" algn="l">
              <a:lnSpc>
                <a:spcPct val="121936"/>
              </a:lnSpc>
              <a:spcBef>
                <a:spcPts val="0"/>
              </a:spcBef>
              <a:spcAft>
                <a:spcPts val="0"/>
              </a:spcAft>
              <a:buNone/>
            </a:pPr>
            <a:r>
              <a:t/>
            </a:r>
            <a:endParaRPr b="0" i="0" sz="3346" u="none" cap="none" strike="noStrike">
              <a:solidFill>
                <a:srgbClr val="000000"/>
              </a:solidFill>
              <a:latin typeface="Times New Roman"/>
              <a:ea typeface="Times New Roman"/>
              <a:cs typeface="Times New Roman"/>
              <a:sym typeface="Times New Roman"/>
            </a:endParaRPr>
          </a:p>
          <a:p>
            <a:pPr indent="0" lvl="0" marL="0" marR="0" rtl="0" algn="l">
              <a:lnSpc>
                <a:spcPct val="121936"/>
              </a:lnSpc>
              <a:spcBef>
                <a:spcPts val="0"/>
              </a:spcBef>
              <a:spcAft>
                <a:spcPts val="0"/>
              </a:spcAft>
              <a:buNone/>
            </a:pPr>
            <a:r>
              <a:t/>
            </a:r>
            <a:endParaRPr b="0" i="0" sz="3346" u="none" cap="none" strike="noStrike">
              <a:solidFill>
                <a:srgbClr val="000000"/>
              </a:solidFill>
              <a:latin typeface="Times New Roman"/>
              <a:ea typeface="Times New Roman"/>
              <a:cs typeface="Times New Roman"/>
              <a:sym typeface="Times New Roman"/>
            </a:endParaRPr>
          </a:p>
          <a:p>
            <a:pPr indent="0" lvl="0" marL="0" marR="0" rtl="0" algn="l">
              <a:lnSpc>
                <a:spcPct val="121936"/>
              </a:lnSpc>
              <a:spcBef>
                <a:spcPts val="0"/>
              </a:spcBef>
              <a:spcAft>
                <a:spcPts val="0"/>
              </a:spcAft>
              <a:buNone/>
            </a:pPr>
            <a:r>
              <a:t/>
            </a:r>
            <a:endParaRPr b="0" i="0" sz="3346" u="none" cap="none" strike="noStrike">
              <a:solidFill>
                <a:srgbClr val="000000"/>
              </a:solidFill>
              <a:latin typeface="Times New Roman"/>
              <a:ea typeface="Times New Roman"/>
              <a:cs typeface="Times New Roman"/>
              <a:sym typeface="Times New Roman"/>
            </a:endParaRPr>
          </a:p>
          <a:p>
            <a:pPr indent="0" lvl="0" marL="0" marR="0" rtl="0" algn="ctr">
              <a:lnSpc>
                <a:spcPct val="500717"/>
              </a:lnSpc>
              <a:spcBef>
                <a:spcPts val="0"/>
              </a:spcBef>
              <a:spcAft>
                <a:spcPts val="0"/>
              </a:spcAft>
              <a:buNone/>
            </a:pPr>
            <a:r>
              <a:t/>
            </a:r>
            <a:endParaRPr b="0" i="0" sz="3346" u="none" cap="none" strike="noStrike">
              <a:solidFill>
                <a:srgbClr val="000000"/>
              </a:solidFill>
              <a:latin typeface="Times New Roman"/>
              <a:ea typeface="Times New Roman"/>
              <a:cs typeface="Times New Roman"/>
              <a:sym typeface="Times New Roman"/>
            </a:endParaRPr>
          </a:p>
        </p:txBody>
      </p:sp>
      <p:sp>
        <p:nvSpPr>
          <p:cNvPr id="121" name="Google Shape;121;g26e6ebb2a4f_0_571"/>
          <p:cNvSpPr/>
          <p:nvPr/>
        </p:nvSpPr>
        <p:spPr>
          <a:xfrm>
            <a:off x="7876402" y="6639481"/>
            <a:ext cx="9175343" cy="2228517"/>
          </a:xfrm>
          <a:custGeom>
            <a:rect b="b" l="l" r="r" t="t"/>
            <a:pathLst>
              <a:path extrusionOk="0" h="2228517" w="9175343">
                <a:moveTo>
                  <a:pt x="0" y="0"/>
                </a:moveTo>
                <a:lnTo>
                  <a:pt x="9175342" y="0"/>
                </a:lnTo>
                <a:lnTo>
                  <a:pt x="9175342" y="2228517"/>
                </a:lnTo>
                <a:lnTo>
                  <a:pt x="0" y="2228517"/>
                </a:lnTo>
                <a:lnTo>
                  <a:pt x="0" y="0"/>
                </a:lnTo>
                <a:close/>
              </a:path>
            </a:pathLst>
          </a:custGeom>
          <a:blipFill rotWithShape="1">
            <a:blip r:embed="rId3">
              <a:alphaModFix/>
            </a:blip>
            <a:stretch>
              <a:fillRect b="0" l="0" r="0" t="0"/>
            </a:stretch>
          </a:blipFill>
          <a:ln>
            <a:noFill/>
          </a:ln>
        </p:spPr>
      </p:sp>
      <p:sp>
        <p:nvSpPr>
          <p:cNvPr id="122" name="Google Shape;122;g26e6ebb2a4f_0_571"/>
          <p:cNvSpPr txBox="1"/>
          <p:nvPr/>
        </p:nvSpPr>
        <p:spPr>
          <a:xfrm>
            <a:off x="11045828" y="8868011"/>
            <a:ext cx="2836500" cy="415500"/>
          </a:xfrm>
          <a:prstGeom prst="rect">
            <a:avLst/>
          </a:prstGeom>
          <a:noFill/>
          <a:ln>
            <a:noFill/>
          </a:ln>
        </p:spPr>
        <p:txBody>
          <a:bodyPr anchorCtr="0" anchor="t" bIns="0" lIns="0" spcFirstLastPara="1" rIns="0" wrap="square" tIns="0">
            <a:spAutoFit/>
          </a:bodyPr>
          <a:lstStyle/>
          <a:p>
            <a:pPr indent="0" lvl="0" marL="0" marR="0" rtl="0" algn="ctr">
              <a:lnSpc>
                <a:spcPct val="139963"/>
              </a:lnSpc>
              <a:spcBef>
                <a:spcPts val="0"/>
              </a:spcBef>
              <a:spcAft>
                <a:spcPts val="0"/>
              </a:spcAft>
              <a:buNone/>
            </a:pPr>
            <a:r>
              <a:rPr b="0" i="0" lang="en-US" sz="2700" u="none" cap="none" strike="noStrike">
                <a:solidFill>
                  <a:srgbClr val="000000"/>
                </a:solidFill>
                <a:latin typeface="Times New Roman"/>
                <a:ea typeface="Times New Roman"/>
                <a:cs typeface="Times New Roman"/>
                <a:sym typeface="Times New Roman"/>
              </a:rPr>
              <a:t>adjacency matrix A</a:t>
            </a:r>
            <a:endParaRPr/>
          </a:p>
        </p:txBody>
      </p:sp>
      <p:sp>
        <p:nvSpPr>
          <p:cNvPr id="123" name="Google Shape;123;g26e6ebb2a4f_0_571"/>
          <p:cNvSpPr txBox="1"/>
          <p:nvPr/>
        </p:nvSpPr>
        <p:spPr>
          <a:xfrm>
            <a:off x="5833225" y="7431831"/>
            <a:ext cx="16752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24" name="Google Shape;124;g26e6ebb2a4f_0_57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5" name="Google Shape;125;g26e6ebb2a4f_0_571"/>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29" name="Shape 129"/>
        <p:cNvGrpSpPr/>
        <p:nvPr/>
      </p:nvGrpSpPr>
      <p:grpSpPr>
        <a:xfrm>
          <a:off x="0" y="0"/>
          <a:ext cx="0" cy="0"/>
          <a:chOff x="0" y="0"/>
          <a:chExt cx="0" cy="0"/>
        </a:xfrm>
      </p:grpSpPr>
      <p:grpSp>
        <p:nvGrpSpPr>
          <p:cNvPr id="130" name="Google Shape;130;g26e6ebb2a4f_0_582"/>
          <p:cNvGrpSpPr/>
          <p:nvPr/>
        </p:nvGrpSpPr>
        <p:grpSpPr>
          <a:xfrm>
            <a:off x="1028700" y="3876350"/>
            <a:ext cx="7923146" cy="1781386"/>
            <a:chOff x="0" y="0"/>
            <a:chExt cx="10564195" cy="2375182"/>
          </a:xfrm>
        </p:grpSpPr>
        <p:sp>
          <p:nvSpPr>
            <p:cNvPr id="131" name="Google Shape;131;g26e6ebb2a4f_0_582"/>
            <p:cNvSpPr/>
            <p:nvPr/>
          </p:nvSpPr>
          <p:spPr>
            <a:xfrm>
              <a:off x="0" y="0"/>
              <a:ext cx="10564195" cy="1652901"/>
            </a:xfrm>
            <a:custGeom>
              <a:rect b="b" l="l" r="r" t="t"/>
              <a:pathLst>
                <a:path extrusionOk="0" h="1652901" w="10564195">
                  <a:moveTo>
                    <a:pt x="0" y="0"/>
                  </a:moveTo>
                  <a:lnTo>
                    <a:pt x="10564195" y="0"/>
                  </a:lnTo>
                  <a:lnTo>
                    <a:pt x="10564195" y="1652901"/>
                  </a:lnTo>
                  <a:lnTo>
                    <a:pt x="0" y="1652901"/>
                  </a:lnTo>
                  <a:lnTo>
                    <a:pt x="0" y="0"/>
                  </a:lnTo>
                  <a:close/>
                </a:path>
              </a:pathLst>
            </a:custGeom>
            <a:blipFill rotWithShape="1">
              <a:blip r:embed="rId3">
                <a:alphaModFix/>
              </a:blip>
              <a:stretch>
                <a:fillRect b="0" l="0" r="0" t="0"/>
              </a:stretch>
            </a:blipFill>
            <a:ln>
              <a:noFill/>
            </a:ln>
          </p:spPr>
        </p:sp>
        <p:sp>
          <p:nvSpPr>
            <p:cNvPr id="132" name="Google Shape;132;g26e6ebb2a4f_0_582"/>
            <p:cNvSpPr txBox="1"/>
            <p:nvPr/>
          </p:nvSpPr>
          <p:spPr>
            <a:xfrm>
              <a:off x="2457489" y="1821082"/>
              <a:ext cx="5649300" cy="554100"/>
            </a:xfrm>
            <a:prstGeom prst="rect">
              <a:avLst/>
            </a:prstGeom>
            <a:noFill/>
            <a:ln>
              <a:noFill/>
            </a:ln>
          </p:spPr>
          <p:txBody>
            <a:bodyPr anchorCtr="0" anchor="t" bIns="0" lIns="0" spcFirstLastPara="1" rIns="0" wrap="square" tIns="0">
              <a:spAutoFit/>
            </a:bodyPr>
            <a:lstStyle/>
            <a:p>
              <a:pPr indent="0" lvl="0" marL="0" marR="0" rtl="0" algn="ctr">
                <a:lnSpc>
                  <a:spcPct val="139963"/>
                </a:lnSpc>
                <a:spcBef>
                  <a:spcPts val="0"/>
                </a:spcBef>
                <a:spcAft>
                  <a:spcPts val="0"/>
                </a:spcAft>
                <a:buNone/>
              </a:pPr>
              <a:r>
                <a:rPr b="0" i="0" lang="en-US" sz="2700" u="none" cap="none" strike="noStrike">
                  <a:solidFill>
                    <a:srgbClr val="000000"/>
                  </a:solidFill>
                  <a:latin typeface="Times New Roman"/>
                  <a:ea typeface="Times New Roman"/>
                  <a:cs typeface="Times New Roman"/>
                  <a:sym typeface="Times New Roman"/>
                </a:rPr>
                <a:t>Jaccard local similarity index</a:t>
              </a:r>
              <a:endParaRPr/>
            </a:p>
          </p:txBody>
        </p:sp>
      </p:grpSp>
      <p:sp>
        <p:nvSpPr>
          <p:cNvPr id="133" name="Google Shape;133;g26e6ebb2a4f_0_582"/>
          <p:cNvSpPr/>
          <p:nvPr/>
        </p:nvSpPr>
        <p:spPr>
          <a:xfrm>
            <a:off x="10257802" y="3946049"/>
            <a:ext cx="6280865" cy="3545154"/>
          </a:xfrm>
          <a:custGeom>
            <a:rect b="b" l="l" r="r" t="t"/>
            <a:pathLst>
              <a:path extrusionOk="0" h="3545154" w="6280865">
                <a:moveTo>
                  <a:pt x="0" y="0"/>
                </a:moveTo>
                <a:lnTo>
                  <a:pt x="6280865" y="0"/>
                </a:lnTo>
                <a:lnTo>
                  <a:pt x="6280865" y="3545154"/>
                </a:lnTo>
                <a:lnTo>
                  <a:pt x="0" y="3545154"/>
                </a:lnTo>
                <a:lnTo>
                  <a:pt x="0" y="0"/>
                </a:lnTo>
                <a:close/>
              </a:path>
            </a:pathLst>
          </a:custGeom>
          <a:blipFill rotWithShape="1">
            <a:blip r:embed="rId4">
              <a:alphaModFix/>
            </a:blip>
            <a:stretch>
              <a:fillRect b="0" l="0" r="0" t="0"/>
            </a:stretch>
          </a:blipFill>
          <a:ln>
            <a:noFill/>
          </a:ln>
        </p:spPr>
      </p:sp>
      <p:sp>
        <p:nvSpPr>
          <p:cNvPr id="134" name="Google Shape;134;g26e6ebb2a4f_0_582"/>
          <p:cNvSpPr txBox="1"/>
          <p:nvPr/>
        </p:nvSpPr>
        <p:spPr>
          <a:xfrm>
            <a:off x="10696832" y="7607465"/>
            <a:ext cx="6431400" cy="48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180" u="none" cap="none" strike="noStrike">
                <a:solidFill>
                  <a:srgbClr val="000000"/>
                </a:solidFill>
                <a:latin typeface="Times New Roman"/>
                <a:ea typeface="Times New Roman"/>
                <a:cs typeface="Times New Roman"/>
                <a:sym typeface="Times New Roman"/>
              </a:rPr>
              <a:t>State transition matrix of the network</a:t>
            </a:r>
            <a:endParaRPr/>
          </a:p>
        </p:txBody>
      </p:sp>
      <p:cxnSp>
        <p:nvCxnSpPr>
          <p:cNvPr id="135" name="Google Shape;135;g26e6ebb2a4f_0_582"/>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136" name="Google Shape;136;g26e6ebb2a4f_0_582"/>
          <p:cNvSpPr txBox="1"/>
          <p:nvPr/>
        </p:nvSpPr>
        <p:spPr>
          <a:xfrm>
            <a:off x="1028700" y="520025"/>
            <a:ext cx="62433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BACKGROUND</a:t>
            </a:r>
            <a:endParaRPr/>
          </a:p>
        </p:txBody>
      </p:sp>
      <p:cxnSp>
        <p:nvCxnSpPr>
          <p:cNvPr id="137" name="Google Shape;137;g26e6ebb2a4f_0_582"/>
          <p:cNvCxnSpPr/>
          <p:nvPr/>
        </p:nvCxnSpPr>
        <p:spPr>
          <a:xfrm rot="10800000">
            <a:off x="1240350" y="1390000"/>
            <a:ext cx="3985200" cy="19200"/>
          </a:xfrm>
          <a:prstGeom prst="straightConnector1">
            <a:avLst/>
          </a:prstGeom>
          <a:noFill/>
          <a:ln cap="flat" cmpd="sng" w="247650">
            <a:solidFill>
              <a:srgbClr val="000000"/>
            </a:solidFill>
            <a:prstDash val="solid"/>
            <a:round/>
            <a:headEnd len="sm" w="sm" type="none"/>
            <a:tailEnd len="sm" w="sm" type="none"/>
          </a:ln>
        </p:spPr>
      </p:cxnSp>
      <p:sp>
        <p:nvSpPr>
          <p:cNvPr id="138" name="Google Shape;138;g26e6ebb2a4f_0_582"/>
          <p:cNvSpPr txBox="1"/>
          <p:nvPr/>
        </p:nvSpPr>
        <p:spPr>
          <a:xfrm>
            <a:off x="3072000" y="297575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200">
              <a:solidFill>
                <a:schemeClr val="dk1"/>
              </a:solidFill>
              <a:latin typeface="Calibri"/>
              <a:ea typeface="Calibri"/>
              <a:cs typeface="Calibri"/>
              <a:sym typeface="Calibri"/>
            </a:endParaRPr>
          </a:p>
        </p:txBody>
      </p:sp>
      <p:sp>
        <p:nvSpPr>
          <p:cNvPr id="139" name="Google Shape;139;g26e6ebb2a4f_0_582"/>
          <p:cNvSpPr txBox="1"/>
          <p:nvPr/>
        </p:nvSpPr>
        <p:spPr>
          <a:xfrm>
            <a:off x="11898238" y="297575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200">
              <a:solidFill>
                <a:schemeClr val="dk1"/>
              </a:solidFill>
              <a:latin typeface="Calibri"/>
              <a:ea typeface="Calibri"/>
              <a:cs typeface="Calibri"/>
              <a:sym typeface="Calibri"/>
            </a:endParaRPr>
          </a:p>
        </p:txBody>
      </p:sp>
      <p:sp>
        <p:nvSpPr>
          <p:cNvPr id="140" name="Google Shape;140;g26e6ebb2a4f_0_58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41" name="Google Shape;141;g26e6ebb2a4f_0_582"/>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45" name="Shape 145"/>
        <p:cNvGrpSpPr/>
        <p:nvPr/>
      </p:nvGrpSpPr>
      <p:grpSpPr>
        <a:xfrm>
          <a:off x="0" y="0"/>
          <a:ext cx="0" cy="0"/>
          <a:chOff x="0" y="0"/>
          <a:chExt cx="0" cy="0"/>
        </a:xfrm>
      </p:grpSpPr>
      <p:sp>
        <p:nvSpPr>
          <p:cNvPr id="146" name="Google Shape;146;p4"/>
          <p:cNvSpPr txBox="1"/>
          <p:nvPr/>
        </p:nvSpPr>
        <p:spPr>
          <a:xfrm>
            <a:off x="1028700" y="2979719"/>
            <a:ext cx="16230600" cy="6269988"/>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Clr>
                <a:srgbClr val="000000"/>
              </a:buClr>
              <a:buSzPts val="3500"/>
              <a:buFont typeface="Arial"/>
              <a:buNone/>
            </a:pPr>
            <a:r>
              <a:rPr b="0" i="0" lang="en-US" sz="3500" u="none" cap="none" strike="noStrike">
                <a:solidFill>
                  <a:srgbClr val="000000"/>
                </a:solidFill>
                <a:latin typeface="DM Sans"/>
                <a:ea typeface="DM Sans"/>
                <a:cs typeface="DM Sans"/>
                <a:sym typeface="DM Sans"/>
              </a:rPr>
              <a:t>A method for community detection using a Markov chain. </a:t>
            </a:r>
            <a:endParaRPr b="0" i="0" sz="1400" u="none" cap="none" strike="noStrike">
              <a:solidFill>
                <a:srgbClr val="000000"/>
              </a:solidFill>
              <a:latin typeface="Arial"/>
              <a:ea typeface="Arial"/>
              <a:cs typeface="Arial"/>
              <a:sym typeface="Arial"/>
            </a:endParaRPr>
          </a:p>
          <a:p>
            <a:pPr indent="0" lvl="0" marL="0" marR="0" rtl="0" algn="l">
              <a:lnSpc>
                <a:spcPct val="143000"/>
              </a:lnSpc>
              <a:spcBef>
                <a:spcPts val="0"/>
              </a:spcBef>
              <a:spcAft>
                <a:spcPts val="0"/>
              </a:spcAft>
              <a:buClr>
                <a:srgbClr val="000000"/>
              </a:buClr>
              <a:buSzPts val="3500"/>
              <a:buFont typeface="Arial"/>
              <a:buNone/>
            </a:pPr>
            <a:r>
              <a:t/>
            </a:r>
            <a:endParaRPr b="0" i="0" sz="3500" u="none" cap="none" strike="noStrike">
              <a:solidFill>
                <a:srgbClr val="000000"/>
              </a:solidFill>
              <a:latin typeface="DM Sans"/>
              <a:ea typeface="DM Sans"/>
              <a:cs typeface="DM Sans"/>
              <a:sym typeface="DM Sans"/>
            </a:endParaRPr>
          </a:p>
          <a:p>
            <a:pPr indent="0" lvl="0" marL="0" marR="0" rtl="0" algn="l">
              <a:lnSpc>
                <a:spcPct val="143000"/>
              </a:lnSpc>
              <a:spcBef>
                <a:spcPts val="0"/>
              </a:spcBef>
              <a:spcAft>
                <a:spcPts val="0"/>
              </a:spcAft>
              <a:buClr>
                <a:srgbClr val="000000"/>
              </a:buClr>
              <a:buSzPts val="3500"/>
              <a:buFont typeface="Arial"/>
              <a:buNone/>
            </a:pPr>
            <a:r>
              <a:rPr b="0" i="0" lang="en-US" sz="3500" u="none" cap="none" strike="noStrike">
                <a:solidFill>
                  <a:srgbClr val="000000"/>
                </a:solidFill>
                <a:latin typeface="DM Sans"/>
                <a:ea typeface="DM Sans"/>
                <a:cs typeface="DM Sans"/>
                <a:sym typeface="DM Sans"/>
              </a:rPr>
              <a:t>Their approach involves</a:t>
            </a:r>
            <a:endParaRPr b="0" i="0" sz="1400" u="none" cap="none" strike="noStrike">
              <a:solidFill>
                <a:srgbClr val="000000"/>
              </a:solidFill>
              <a:latin typeface="Arial"/>
              <a:ea typeface="Arial"/>
              <a:cs typeface="Arial"/>
              <a:sym typeface="Arial"/>
            </a:endParaRPr>
          </a:p>
          <a:p>
            <a:pPr indent="-377831" lvl="1" marL="755663" marR="0" rtl="0" algn="l">
              <a:lnSpc>
                <a:spcPct val="143000"/>
              </a:lnSpc>
              <a:spcBef>
                <a:spcPts val="0"/>
              </a:spcBef>
              <a:spcAft>
                <a:spcPts val="0"/>
              </a:spcAft>
              <a:buClr>
                <a:srgbClr val="000000"/>
              </a:buClr>
              <a:buSzPts val="3500"/>
              <a:buFont typeface="Arial"/>
              <a:buChar char="•"/>
            </a:pPr>
            <a:r>
              <a:rPr b="0" i="0" lang="en-US" sz="3500" u="none" cap="none" strike="noStrike">
                <a:solidFill>
                  <a:srgbClr val="000000"/>
                </a:solidFill>
                <a:latin typeface="DM Sans"/>
                <a:ea typeface="DM Sans"/>
                <a:cs typeface="DM Sans"/>
                <a:sym typeface="DM Sans"/>
              </a:rPr>
              <a:t> Enhancing Markov similarity iteratively in the initial network, resulting in a steady-state Markov similarity enhancement matrix. </a:t>
            </a:r>
            <a:endParaRPr b="0" i="0" sz="1400" u="none" cap="none" strike="noStrike">
              <a:solidFill>
                <a:srgbClr val="000000"/>
              </a:solidFill>
              <a:latin typeface="Arial"/>
              <a:ea typeface="Arial"/>
              <a:cs typeface="Arial"/>
              <a:sym typeface="Arial"/>
            </a:endParaRPr>
          </a:p>
          <a:p>
            <a:pPr indent="-377831" lvl="1" marL="755663" marR="0" rtl="0" algn="l">
              <a:lnSpc>
                <a:spcPct val="143000"/>
              </a:lnSpc>
              <a:spcBef>
                <a:spcPts val="0"/>
              </a:spcBef>
              <a:spcAft>
                <a:spcPts val="0"/>
              </a:spcAft>
              <a:buClr>
                <a:srgbClr val="000000"/>
              </a:buClr>
              <a:buSzPts val="3500"/>
              <a:buFont typeface="Arial"/>
              <a:buChar char="•"/>
            </a:pPr>
            <a:r>
              <a:rPr b="0" i="0" lang="en-US" sz="3500" u="none" cap="none" strike="noStrike">
                <a:solidFill>
                  <a:srgbClr val="000000"/>
                </a:solidFill>
                <a:latin typeface="DM Sans"/>
                <a:ea typeface="DM Sans"/>
                <a:cs typeface="DM Sans"/>
                <a:sym typeface="DM Sans"/>
              </a:rPr>
              <a:t>They use this similarity matrix to identify the most similar nodes to each node, helping establish an initial community structure.</a:t>
            </a:r>
            <a:endParaRPr b="0" i="0" sz="1400" u="none" cap="none" strike="noStrike">
              <a:solidFill>
                <a:srgbClr val="000000"/>
              </a:solidFill>
              <a:latin typeface="Arial"/>
              <a:ea typeface="Arial"/>
              <a:cs typeface="Arial"/>
              <a:sym typeface="Arial"/>
            </a:endParaRPr>
          </a:p>
          <a:p>
            <a:pPr indent="-377831" lvl="1" marL="755663" marR="0" rtl="0" algn="l">
              <a:lnSpc>
                <a:spcPct val="143000"/>
              </a:lnSpc>
              <a:spcBef>
                <a:spcPts val="0"/>
              </a:spcBef>
              <a:spcAft>
                <a:spcPts val="0"/>
              </a:spcAft>
              <a:buClr>
                <a:srgbClr val="000000"/>
              </a:buClr>
              <a:buSzPts val="3500"/>
              <a:buFont typeface="Arial"/>
              <a:buChar char="•"/>
            </a:pPr>
            <a:r>
              <a:rPr b="0" i="0" lang="en-US" sz="3500" u="none" cap="none" strike="noStrike">
                <a:solidFill>
                  <a:srgbClr val="000000"/>
                </a:solidFill>
                <a:latin typeface="DM Sans"/>
                <a:ea typeface="DM Sans"/>
                <a:cs typeface="DM Sans"/>
                <a:sym typeface="DM Sans"/>
              </a:rPr>
              <a:t>They merge smaller communities with closely connected larger communities to get the final community structure.</a:t>
            </a:r>
            <a:endParaRPr b="0" i="0" sz="1400" u="none" cap="none" strike="noStrike">
              <a:solidFill>
                <a:srgbClr val="000000"/>
              </a:solidFill>
              <a:latin typeface="Arial"/>
              <a:ea typeface="Arial"/>
              <a:cs typeface="Arial"/>
              <a:sym typeface="Arial"/>
            </a:endParaRPr>
          </a:p>
          <a:p>
            <a:pPr indent="0" lvl="0" marL="0" marR="0" rtl="0" algn="l">
              <a:lnSpc>
                <a:spcPct val="143000"/>
              </a:lnSpc>
              <a:spcBef>
                <a:spcPts val="0"/>
              </a:spcBef>
              <a:spcAft>
                <a:spcPts val="0"/>
              </a:spcAft>
              <a:buClr>
                <a:srgbClr val="000000"/>
              </a:buClr>
              <a:buSzPts val="3500"/>
              <a:buFont typeface="Arial"/>
              <a:buNone/>
            </a:pPr>
            <a:r>
              <a:t/>
            </a:r>
            <a:endParaRPr b="0" i="0" sz="3500" u="none" cap="none" strike="noStrike">
              <a:solidFill>
                <a:srgbClr val="000000"/>
              </a:solidFill>
              <a:latin typeface="DM Sans"/>
              <a:ea typeface="DM Sans"/>
              <a:cs typeface="DM Sans"/>
              <a:sym typeface="DM Sans"/>
            </a:endParaRPr>
          </a:p>
        </p:txBody>
      </p:sp>
      <p:cxnSp>
        <p:nvCxnSpPr>
          <p:cNvPr id="147" name="Google Shape;147;p4"/>
          <p:cNvCxnSpPr/>
          <p:nvPr/>
        </p:nvCxnSpPr>
        <p:spPr>
          <a:xfrm rot="10800000">
            <a:off x="1028695" y="1235361"/>
            <a:ext cx="2143800" cy="0"/>
          </a:xfrm>
          <a:prstGeom prst="straightConnector1">
            <a:avLst/>
          </a:prstGeom>
          <a:noFill/>
          <a:ln cap="flat" cmpd="sng" w="247650">
            <a:solidFill>
              <a:srgbClr val="000000"/>
            </a:solidFill>
            <a:prstDash val="solid"/>
            <a:round/>
            <a:headEnd len="sm" w="sm" type="none"/>
            <a:tailEnd len="sm" w="sm" type="none"/>
          </a:ln>
        </p:spPr>
      </p:cxnSp>
      <p:sp>
        <p:nvSpPr>
          <p:cNvPr id="148" name="Google Shape;148;p4"/>
          <p:cNvSpPr txBox="1"/>
          <p:nvPr/>
        </p:nvSpPr>
        <p:spPr>
          <a:xfrm>
            <a:off x="1028700" y="520021"/>
            <a:ext cx="4739803" cy="566037"/>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i="0" lang="en-US" sz="4699" u="none" cap="none" strike="noStrike">
                <a:solidFill>
                  <a:srgbClr val="7F1114"/>
                </a:solidFill>
                <a:latin typeface="DM Sans"/>
                <a:ea typeface="DM Sans"/>
                <a:cs typeface="DM Sans"/>
                <a:sym typeface="DM Sans"/>
              </a:rPr>
              <a:t>BACKGROUND </a:t>
            </a:r>
            <a:endParaRPr b="0" i="0" sz="1400" u="none" cap="none" strike="noStrike">
              <a:solidFill>
                <a:srgbClr val="000000"/>
              </a:solidFill>
              <a:latin typeface="Arial"/>
              <a:ea typeface="Arial"/>
              <a:cs typeface="Arial"/>
              <a:sym typeface="Arial"/>
            </a:endParaRPr>
          </a:p>
        </p:txBody>
      </p:sp>
      <p:cxnSp>
        <p:nvCxnSpPr>
          <p:cNvPr id="149" name="Google Shape;149;p4"/>
          <p:cNvCxnSpPr/>
          <p:nvPr/>
        </p:nvCxnSpPr>
        <p:spPr>
          <a:xfrm flipH="1" rot="10800000">
            <a:off x="3086495" y="1205661"/>
            <a:ext cx="1979100" cy="29700"/>
          </a:xfrm>
          <a:prstGeom prst="straightConnector1">
            <a:avLst/>
          </a:prstGeom>
          <a:noFill/>
          <a:ln cap="flat" cmpd="sng" w="247650">
            <a:solidFill>
              <a:srgbClr val="000000"/>
            </a:solidFill>
            <a:prstDash val="solid"/>
            <a:round/>
            <a:headEnd len="sm" w="sm" type="none"/>
            <a:tailEnd len="sm" w="sm" type="none"/>
          </a:ln>
        </p:spPr>
      </p:cxnSp>
      <p:sp>
        <p:nvSpPr>
          <p:cNvPr id="150" name="Google Shape;150;p4"/>
          <p:cNvSpPr txBox="1"/>
          <p:nvPr/>
        </p:nvSpPr>
        <p:spPr>
          <a:xfrm>
            <a:off x="1028700" y="1783379"/>
            <a:ext cx="23160454" cy="65341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899"/>
              <a:buFont typeface="Arial"/>
              <a:buNone/>
            </a:pPr>
            <a:r>
              <a:rPr b="1" i="0" lang="en-US" sz="3899" u="none" cap="none" strike="noStrike">
                <a:solidFill>
                  <a:srgbClr val="000000"/>
                </a:solidFill>
                <a:latin typeface="DM Sans"/>
                <a:ea typeface="DM Sans"/>
                <a:cs typeface="DM Sans"/>
                <a:sym typeface="DM Sans"/>
              </a:rPr>
              <a:t>Community Detection Based on Markov Similarity Enhancement</a:t>
            </a:r>
            <a:endParaRPr b="0" i="0" sz="1400" u="none" cap="none" strike="noStrike">
              <a:solidFill>
                <a:srgbClr val="000000"/>
              </a:solidFill>
              <a:latin typeface="Arial"/>
              <a:ea typeface="Arial"/>
              <a:cs typeface="Arial"/>
              <a:sym typeface="Arial"/>
            </a:endParaRPr>
          </a:p>
        </p:txBody>
      </p:sp>
      <p:sp>
        <p:nvSpPr>
          <p:cNvPr id="151" name="Google Shape;151;p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52" name="Google Shape;152;p4"/>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56" name="Shape 156"/>
        <p:cNvGrpSpPr/>
        <p:nvPr/>
      </p:nvGrpSpPr>
      <p:grpSpPr>
        <a:xfrm>
          <a:off x="0" y="0"/>
          <a:ext cx="0" cy="0"/>
          <a:chOff x="0" y="0"/>
          <a:chExt cx="0" cy="0"/>
        </a:xfrm>
      </p:grpSpPr>
      <p:cxnSp>
        <p:nvCxnSpPr>
          <p:cNvPr id="157" name="Google Shape;157;g26e6ebb2a4f_1_0"/>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158" name="Google Shape;158;g26e6ebb2a4f_1_0"/>
          <p:cNvSpPr txBox="1"/>
          <p:nvPr/>
        </p:nvSpPr>
        <p:spPr>
          <a:xfrm>
            <a:off x="1028700" y="520025"/>
            <a:ext cx="62433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OUR APPROACH</a:t>
            </a:r>
            <a:endParaRPr/>
          </a:p>
        </p:txBody>
      </p:sp>
      <p:cxnSp>
        <p:nvCxnSpPr>
          <p:cNvPr id="159" name="Google Shape;159;g26e6ebb2a4f_1_0"/>
          <p:cNvCxnSpPr/>
          <p:nvPr/>
        </p:nvCxnSpPr>
        <p:spPr>
          <a:xfrm rot="10800000">
            <a:off x="3089575" y="1399700"/>
            <a:ext cx="3985200" cy="19200"/>
          </a:xfrm>
          <a:prstGeom prst="straightConnector1">
            <a:avLst/>
          </a:prstGeom>
          <a:noFill/>
          <a:ln cap="flat" cmpd="sng" w="247650">
            <a:solidFill>
              <a:srgbClr val="000000"/>
            </a:solidFill>
            <a:prstDash val="solid"/>
            <a:round/>
            <a:headEnd len="sm" w="sm" type="none"/>
            <a:tailEnd len="sm" w="sm" type="none"/>
          </a:ln>
        </p:spPr>
      </p:cxnSp>
      <p:sp>
        <p:nvSpPr>
          <p:cNvPr id="160" name="Google Shape;160;g26e6ebb2a4f_1_0"/>
          <p:cNvSpPr txBox="1"/>
          <p:nvPr/>
        </p:nvSpPr>
        <p:spPr>
          <a:xfrm>
            <a:off x="1028700" y="2228525"/>
            <a:ext cx="927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rgbClr val="0D0D0D"/>
              </a:solidFill>
              <a:highlight>
                <a:srgbClr val="FFFFFF"/>
              </a:highlight>
              <a:latin typeface="Roboto"/>
              <a:ea typeface="Roboto"/>
              <a:cs typeface="Roboto"/>
              <a:sym typeface="Roboto"/>
            </a:endParaRPr>
          </a:p>
        </p:txBody>
      </p:sp>
      <p:sp>
        <p:nvSpPr>
          <p:cNvPr id="161" name="Google Shape;161;g26e6ebb2a4f_1_0"/>
          <p:cNvSpPr txBox="1"/>
          <p:nvPr/>
        </p:nvSpPr>
        <p:spPr>
          <a:xfrm>
            <a:off x="1028700" y="1979075"/>
            <a:ext cx="11043000" cy="79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Input: Take in a network (G) consisting of nodes (V) and edges (E), a similarity matrix (S), and two thresholds (λ and τ).</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1: Get Adjacency Matrix: Create an adjacency matrix to represent the network.</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2: Get Jaccard Coefficients: Calculate Jaccard coefficients for all pairs of nodes to measure their similarity.</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3: Normalize Coefficients: Normalize the Jaccard coefficients to make them comparable.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4: Matrix Operation: Perform a matrix operation using the normalized coefficients, the adjacency matrix, and the average node degree.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5: Form Initial Communities: Begin with each node as its own community. Update the result matrix based on a threshold (τ) until no further merges can be made or all communities meet another threshold (λ).</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Step 6: Merge Small Communities: Classify communities as small or large based on a threshold (λ). Merge small communities with the best matching large communities until no unassigned nodes remain.</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Output: Provide the final set of communities formed after the merging process.</a:t>
            </a:r>
            <a:endParaRPr sz="2200"/>
          </a:p>
        </p:txBody>
      </p:sp>
      <p:sp>
        <p:nvSpPr>
          <p:cNvPr id="162" name="Google Shape;162;g26e6ebb2a4f_1_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63" name="Google Shape;163;g26e6ebb2a4f_1_0"/>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67" name="Shape 167"/>
        <p:cNvGrpSpPr/>
        <p:nvPr/>
      </p:nvGrpSpPr>
      <p:grpSpPr>
        <a:xfrm>
          <a:off x="0" y="0"/>
          <a:ext cx="0" cy="0"/>
          <a:chOff x="0" y="0"/>
          <a:chExt cx="0" cy="0"/>
        </a:xfrm>
      </p:grpSpPr>
      <p:sp>
        <p:nvSpPr>
          <p:cNvPr id="168" name="Google Shape;168;g26e6ebb2a4f_0_604"/>
          <p:cNvSpPr txBox="1"/>
          <p:nvPr/>
        </p:nvSpPr>
        <p:spPr>
          <a:xfrm>
            <a:off x="1028700" y="2936350"/>
            <a:ext cx="15722100" cy="638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300">
                <a:solidFill>
                  <a:srgbClr val="595959"/>
                </a:solidFill>
              </a:rPr>
              <a:t>Function form_initial_communities:</a:t>
            </a:r>
            <a:endParaRPr b="1" sz="2300">
              <a:solidFill>
                <a:srgbClr val="595959"/>
              </a:solidFill>
            </a:endParaRPr>
          </a:p>
          <a:p>
            <a:pPr indent="0" lvl="0" marL="0" rtl="0" algn="just">
              <a:spcBef>
                <a:spcPts val="0"/>
              </a:spcBef>
              <a:spcAft>
                <a:spcPts val="0"/>
              </a:spcAft>
              <a:buClr>
                <a:schemeClr val="dk1"/>
              </a:buClr>
              <a:buSzPts val="1100"/>
              <a:buFont typeface="Arial"/>
              <a:buNone/>
            </a:pPr>
            <a:r>
              <a:t/>
            </a:r>
            <a:endParaRPr b="1" sz="2300">
              <a:solidFill>
                <a:srgbClr val="595959"/>
              </a:solidFill>
            </a:endParaRPr>
          </a:p>
          <a:p>
            <a:pPr indent="0" lvl="0" marL="0" rtl="0" algn="just">
              <a:spcBef>
                <a:spcPts val="0"/>
              </a:spcBef>
              <a:spcAft>
                <a:spcPts val="0"/>
              </a:spcAft>
              <a:buClr>
                <a:schemeClr val="dk1"/>
              </a:buClr>
              <a:buSzPts val="1100"/>
              <a:buFont typeface="Arial"/>
              <a:buNone/>
            </a:pPr>
            <a:r>
              <a:rPr b="1" lang="en-US" sz="2100">
                <a:solidFill>
                  <a:srgbClr val="595959"/>
                </a:solidFill>
              </a:rPr>
              <a:t>  Input: A matrix of similarity scores between all pairs of nodes, a threshold for community size, and a threshold for similarity</a:t>
            </a:r>
            <a:endParaRPr b="1" sz="2100">
              <a:solidFill>
                <a:srgbClr val="595959"/>
              </a:solidFill>
            </a:endParaRPr>
          </a:p>
          <a:p>
            <a:pPr indent="0" lvl="0" marL="0" rtl="0" algn="just">
              <a:spcBef>
                <a:spcPts val="0"/>
              </a:spcBef>
              <a:spcAft>
                <a:spcPts val="0"/>
              </a:spcAft>
              <a:buClr>
                <a:schemeClr val="dk1"/>
              </a:buClr>
              <a:buSzPts val="1100"/>
              <a:buFont typeface="Arial"/>
              <a:buNone/>
            </a:pPr>
            <a:r>
              <a:t/>
            </a:r>
            <a:endParaRPr b="1"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a:t>
            </a:r>
            <a:r>
              <a:rPr b="1" lang="en-US" sz="2100">
                <a:solidFill>
                  <a:srgbClr val="595959"/>
                </a:solidFill>
              </a:rPr>
              <a:t>1.</a:t>
            </a:r>
            <a:r>
              <a:rPr lang="en-US" sz="2100">
                <a:solidFill>
                  <a:srgbClr val="595959"/>
                </a:solidFill>
              </a:rPr>
              <a:t> Start with each node in its own community.</a:t>
            </a:r>
            <a:endParaRPr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a:t>
            </a:r>
            <a:r>
              <a:rPr b="1" lang="en-US" sz="2100">
                <a:solidFill>
                  <a:srgbClr val="595959"/>
                </a:solidFill>
              </a:rPr>
              <a:t>2.</a:t>
            </a:r>
            <a:r>
              <a:rPr lang="en-US" sz="2100">
                <a:solidFill>
                  <a:srgbClr val="595959"/>
                </a:solidFill>
              </a:rPr>
              <a:t> Update the similarity matrix so that only similarities above the similarity threshold are considered.</a:t>
            </a:r>
            <a:endParaRPr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a:t>
            </a:r>
            <a:r>
              <a:rPr b="1" lang="en-US" sz="2100">
                <a:solidFill>
                  <a:srgbClr val="595959"/>
                </a:solidFill>
              </a:rPr>
              <a:t>3.</a:t>
            </a:r>
            <a:r>
              <a:rPr lang="en-US" sz="2100">
                <a:solidFill>
                  <a:srgbClr val="595959"/>
                </a:solidFill>
              </a:rPr>
              <a:t> Repeat the following until no more communities can be merged:</a:t>
            </a:r>
            <a:endParaRPr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a. Find the pair of communities with the highest average similarity.</a:t>
            </a:r>
            <a:endParaRPr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b. If their average similarity is above the similarity threshold, merge them into a single community.</a:t>
            </a:r>
            <a:endParaRPr sz="2100">
              <a:solidFill>
                <a:srgbClr val="595959"/>
              </a:solidFill>
            </a:endParaRPr>
          </a:p>
          <a:p>
            <a:pPr indent="0" lvl="0" marL="0" rtl="0" algn="just">
              <a:spcBef>
                <a:spcPts val="0"/>
              </a:spcBef>
              <a:spcAft>
                <a:spcPts val="0"/>
              </a:spcAft>
              <a:buClr>
                <a:schemeClr val="dk1"/>
              </a:buClr>
              <a:buSzPts val="1100"/>
              <a:buFont typeface="Arial"/>
              <a:buNone/>
            </a:pPr>
            <a:r>
              <a:rPr lang="en-US" sz="2100">
                <a:solidFill>
                  <a:srgbClr val="595959"/>
                </a:solidFill>
              </a:rPr>
              <a:t>    c. If all communities now have a size above the community size threshold,or if similarity threshold between the communities is      </a:t>
            </a:r>
            <a:r>
              <a:rPr lang="en-US" sz="2100">
                <a:solidFill>
                  <a:srgbClr val="F2F1EE"/>
                </a:solidFill>
              </a:rPr>
              <a:t>l </a:t>
            </a:r>
            <a:r>
              <a:rPr lang="en-US" sz="2100">
                <a:solidFill>
                  <a:srgbClr val="F2F1EE"/>
                </a:solidFill>
              </a:rPr>
              <a:t> </a:t>
            </a:r>
            <a:r>
              <a:rPr lang="en-US" sz="2100">
                <a:solidFill>
                  <a:srgbClr val="595959"/>
                </a:solidFill>
              </a:rPr>
              <a:t>      less then similarity threshold,  stop the process.</a:t>
            </a:r>
            <a:endParaRPr sz="2100">
              <a:solidFill>
                <a:srgbClr val="595959"/>
              </a:solidFill>
            </a:endParaRPr>
          </a:p>
          <a:p>
            <a:pPr indent="0" lvl="0" marL="0" rtl="0" algn="just">
              <a:spcBef>
                <a:spcPts val="0"/>
              </a:spcBef>
              <a:spcAft>
                <a:spcPts val="0"/>
              </a:spcAft>
              <a:buClr>
                <a:schemeClr val="dk1"/>
              </a:buClr>
              <a:buSzPts val="1100"/>
              <a:buFont typeface="Arial"/>
              <a:buNone/>
            </a:pPr>
            <a:r>
              <a:rPr b="1" lang="en-US" sz="2100">
                <a:solidFill>
                  <a:srgbClr val="595959"/>
                </a:solidFill>
              </a:rPr>
              <a:t> 4</a:t>
            </a:r>
            <a:r>
              <a:rPr lang="en-US" sz="2100">
                <a:solidFill>
                  <a:srgbClr val="595959"/>
                </a:solidFill>
              </a:rPr>
              <a:t>. Return the list of formed communities.</a:t>
            </a:r>
            <a:endParaRPr sz="2100">
              <a:solidFill>
                <a:srgbClr val="595959"/>
              </a:solidFill>
            </a:endParaRPr>
          </a:p>
          <a:p>
            <a:pPr indent="0" lvl="0" marL="0" rtl="0" algn="just">
              <a:spcBef>
                <a:spcPts val="0"/>
              </a:spcBef>
              <a:spcAft>
                <a:spcPts val="0"/>
              </a:spcAft>
              <a:buClr>
                <a:schemeClr val="dk1"/>
              </a:buClr>
              <a:buSzPts val="1100"/>
              <a:buFont typeface="Arial"/>
              <a:buNone/>
            </a:pPr>
            <a:r>
              <a:t/>
            </a:r>
            <a:endParaRPr b="1" sz="2100">
              <a:solidFill>
                <a:srgbClr val="595959"/>
              </a:solidFill>
            </a:endParaRPr>
          </a:p>
          <a:p>
            <a:pPr indent="0" lvl="0" marL="0" rtl="0" algn="just">
              <a:spcBef>
                <a:spcPts val="0"/>
              </a:spcBef>
              <a:spcAft>
                <a:spcPts val="0"/>
              </a:spcAft>
              <a:buClr>
                <a:schemeClr val="dk1"/>
              </a:buClr>
              <a:buSzPts val="1100"/>
              <a:buFont typeface="Arial"/>
              <a:buNone/>
            </a:pPr>
            <a:r>
              <a:rPr b="1" lang="en-US" sz="2100">
                <a:solidFill>
                  <a:srgbClr val="595959"/>
                </a:solidFill>
              </a:rPr>
              <a:t>  Note: This process initially treats each node as its own community and then progressively merges communities based on their similarity, aiming to form larger, more cohesive groups.</a:t>
            </a:r>
            <a:endParaRPr b="1" sz="2100">
              <a:solidFill>
                <a:srgbClr val="595959"/>
              </a:solidFill>
            </a:endParaRPr>
          </a:p>
          <a:p>
            <a:pPr indent="0" lvl="0" marL="0" rtl="0" algn="just">
              <a:spcBef>
                <a:spcPts val="0"/>
              </a:spcBef>
              <a:spcAft>
                <a:spcPts val="0"/>
              </a:spcAft>
              <a:buNone/>
            </a:pPr>
            <a:r>
              <a:t/>
            </a:r>
            <a:endParaRPr b="1" sz="2100">
              <a:solidFill>
                <a:srgbClr val="595959"/>
              </a:solidFill>
            </a:endParaRPr>
          </a:p>
        </p:txBody>
      </p:sp>
      <p:cxnSp>
        <p:nvCxnSpPr>
          <p:cNvPr id="169" name="Google Shape;169;g26e6ebb2a4f_0_604"/>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170" name="Google Shape;170;g26e6ebb2a4f_0_604"/>
          <p:cNvSpPr txBox="1"/>
          <p:nvPr/>
        </p:nvSpPr>
        <p:spPr>
          <a:xfrm>
            <a:off x="1028700" y="520025"/>
            <a:ext cx="62433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OUR APPROACH</a:t>
            </a:r>
            <a:endParaRPr/>
          </a:p>
        </p:txBody>
      </p:sp>
      <p:cxnSp>
        <p:nvCxnSpPr>
          <p:cNvPr id="171" name="Google Shape;171;g26e6ebb2a4f_0_604"/>
          <p:cNvCxnSpPr/>
          <p:nvPr/>
        </p:nvCxnSpPr>
        <p:spPr>
          <a:xfrm rot="10800000">
            <a:off x="3089575" y="1399700"/>
            <a:ext cx="3985200" cy="19200"/>
          </a:xfrm>
          <a:prstGeom prst="straightConnector1">
            <a:avLst/>
          </a:prstGeom>
          <a:noFill/>
          <a:ln cap="flat" cmpd="sng" w="247650">
            <a:solidFill>
              <a:srgbClr val="000000"/>
            </a:solidFill>
            <a:prstDash val="solid"/>
            <a:round/>
            <a:headEnd len="sm" w="sm" type="none"/>
            <a:tailEnd len="sm" w="sm" type="none"/>
          </a:ln>
        </p:spPr>
      </p:cxnSp>
      <p:sp>
        <p:nvSpPr>
          <p:cNvPr id="172" name="Google Shape;172;g26e6ebb2a4f_0_604"/>
          <p:cNvSpPr txBox="1"/>
          <p:nvPr/>
        </p:nvSpPr>
        <p:spPr>
          <a:xfrm>
            <a:off x="1028700" y="19181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Step-5</a:t>
            </a:r>
            <a:endParaRPr sz="3200">
              <a:solidFill>
                <a:schemeClr val="dk1"/>
              </a:solidFill>
              <a:latin typeface="Calibri"/>
              <a:ea typeface="Calibri"/>
              <a:cs typeface="Calibri"/>
              <a:sym typeface="Calibri"/>
            </a:endParaRPr>
          </a:p>
        </p:txBody>
      </p:sp>
      <p:sp>
        <p:nvSpPr>
          <p:cNvPr id="173" name="Google Shape;173;g26e6ebb2a4f_0_60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4" name="Google Shape;174;g26e6ebb2a4f_0_604"/>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78" name="Shape 178"/>
        <p:cNvGrpSpPr/>
        <p:nvPr/>
      </p:nvGrpSpPr>
      <p:grpSpPr>
        <a:xfrm>
          <a:off x="0" y="0"/>
          <a:ext cx="0" cy="0"/>
          <a:chOff x="0" y="0"/>
          <a:chExt cx="0" cy="0"/>
        </a:xfrm>
      </p:grpSpPr>
      <p:sp>
        <p:nvSpPr>
          <p:cNvPr id="179" name="Google Shape;179;g26e6ebb2a4f_0_619"/>
          <p:cNvSpPr txBox="1"/>
          <p:nvPr/>
        </p:nvSpPr>
        <p:spPr>
          <a:xfrm>
            <a:off x="1028700" y="2936350"/>
            <a:ext cx="15919200" cy="638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300">
                <a:solidFill>
                  <a:srgbClr val="595959"/>
                </a:solidFill>
              </a:rPr>
              <a:t>Function merge_small_communities:</a:t>
            </a:r>
            <a:endParaRPr b="1" sz="2300">
              <a:solidFill>
                <a:srgbClr val="595959"/>
              </a:solidFill>
            </a:endParaRPr>
          </a:p>
          <a:p>
            <a:pPr indent="0" lvl="0" marL="0" rtl="0" algn="just">
              <a:spcBef>
                <a:spcPts val="0"/>
              </a:spcBef>
              <a:spcAft>
                <a:spcPts val="0"/>
              </a:spcAft>
              <a:buClr>
                <a:schemeClr val="dk1"/>
              </a:buClr>
              <a:buSzPts val="1100"/>
              <a:buFont typeface="Arial"/>
              <a:buNone/>
            </a:pPr>
            <a:r>
              <a:t/>
            </a:r>
            <a:endParaRPr b="1" sz="2300">
              <a:solidFill>
                <a:srgbClr val="595959"/>
              </a:solidFill>
            </a:endParaRPr>
          </a:p>
          <a:p>
            <a:pPr indent="0" lvl="0" marL="0" rtl="0" algn="just">
              <a:spcBef>
                <a:spcPts val="0"/>
              </a:spcBef>
              <a:spcAft>
                <a:spcPts val="0"/>
              </a:spcAft>
              <a:buClr>
                <a:schemeClr val="dk1"/>
              </a:buClr>
              <a:buSzPts val="1100"/>
              <a:buFont typeface="Arial"/>
              <a:buNone/>
            </a:pPr>
            <a:r>
              <a:rPr b="1" lang="en-US" sz="2300">
                <a:solidFill>
                  <a:srgbClr val="595959"/>
                </a:solidFill>
              </a:rPr>
              <a:t>  Input: The graph G, a list of initial communities, and a threshold for what constitutes a 'small' community</a:t>
            </a:r>
            <a:endParaRPr b="1" sz="2300">
              <a:solidFill>
                <a:srgbClr val="595959"/>
              </a:solidFill>
            </a:endParaRPr>
          </a:p>
          <a:p>
            <a:pPr indent="0" lvl="0" marL="0" rtl="0" algn="just">
              <a:spcBef>
                <a:spcPts val="0"/>
              </a:spcBef>
              <a:spcAft>
                <a:spcPts val="0"/>
              </a:spcAft>
              <a:buClr>
                <a:schemeClr val="dk1"/>
              </a:buClr>
              <a:buSzPts val="1100"/>
              <a:buFont typeface="Arial"/>
              <a:buNone/>
            </a:pPr>
            <a:r>
              <a:t/>
            </a:r>
            <a:endParaRPr b="1"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t>
            </a:r>
            <a:r>
              <a:rPr b="1" lang="en-US" sz="2300">
                <a:solidFill>
                  <a:srgbClr val="595959"/>
                </a:solidFill>
              </a:rPr>
              <a:t> 1.</a:t>
            </a:r>
            <a:r>
              <a:rPr lang="en-US" sz="2300">
                <a:solidFill>
                  <a:srgbClr val="595959"/>
                </a:solidFill>
              </a:rPr>
              <a:t> Separate the communities into 'small' and 'large' based on the given threshold.</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t>
            </a:r>
            <a:r>
              <a:rPr b="1" lang="en-US" sz="2300">
                <a:solidFill>
                  <a:srgbClr val="595959"/>
                </a:solidFill>
              </a:rPr>
              <a:t>2.</a:t>
            </a:r>
            <a:r>
              <a:rPr lang="en-US" sz="2300">
                <a:solidFill>
                  <a:srgbClr val="595959"/>
                </a:solidFill>
              </a:rPr>
              <a:t> For each small community:</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 Try to find a large community that has the highest total similarity with it.</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b. If such a large community is found, merge the small community into it.</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c. If no such large community is found, keep the nodes of the small community as unassigned.</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t>
            </a:r>
            <a:r>
              <a:rPr b="1" lang="en-US" sz="2300">
                <a:solidFill>
                  <a:srgbClr val="595959"/>
                </a:solidFill>
              </a:rPr>
              <a:t> 3.</a:t>
            </a:r>
            <a:r>
              <a:rPr lang="en-US" sz="2300">
                <a:solidFill>
                  <a:srgbClr val="595959"/>
                </a:solidFill>
              </a:rPr>
              <a:t> For each unassigned node:</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 Try to find a large community that has the highest total similarity with it.</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b. If found, add the node to that large community.</a:t>
            </a:r>
            <a:endParaRPr sz="2300">
              <a:solidFill>
                <a:srgbClr val="595959"/>
              </a:solidFill>
            </a:endParaRPr>
          </a:p>
          <a:p>
            <a:pPr indent="0" lvl="0" marL="0" rtl="0" algn="just">
              <a:spcBef>
                <a:spcPts val="0"/>
              </a:spcBef>
              <a:spcAft>
                <a:spcPts val="0"/>
              </a:spcAft>
              <a:buClr>
                <a:schemeClr val="dk1"/>
              </a:buClr>
              <a:buSzPts val="1100"/>
              <a:buFont typeface="Arial"/>
              <a:buNone/>
            </a:pPr>
            <a:r>
              <a:rPr lang="en-US" sz="2300">
                <a:solidFill>
                  <a:srgbClr val="595959"/>
                </a:solidFill>
              </a:rPr>
              <a:t> </a:t>
            </a:r>
            <a:r>
              <a:rPr b="1" lang="en-US" sz="2300">
                <a:solidFill>
                  <a:srgbClr val="595959"/>
                </a:solidFill>
              </a:rPr>
              <a:t>4.</a:t>
            </a:r>
            <a:r>
              <a:rPr lang="en-US" sz="2300">
                <a:solidFill>
                  <a:srgbClr val="595959"/>
                </a:solidFill>
              </a:rPr>
              <a:t> Combine all the large communities (now possibly merged with small communities) and any remaining small communities that meet the size threshold.</a:t>
            </a:r>
            <a:endParaRPr sz="2300">
              <a:solidFill>
                <a:srgbClr val="595959"/>
              </a:solidFill>
            </a:endParaRPr>
          </a:p>
          <a:p>
            <a:pPr indent="0" lvl="0" marL="0" rtl="0" algn="just">
              <a:spcBef>
                <a:spcPts val="0"/>
              </a:spcBef>
              <a:spcAft>
                <a:spcPts val="0"/>
              </a:spcAft>
              <a:buClr>
                <a:schemeClr val="dk1"/>
              </a:buClr>
              <a:buSzPts val="1100"/>
              <a:buFont typeface="Arial"/>
              <a:buNone/>
            </a:pPr>
            <a:r>
              <a:rPr b="1" lang="en-US" sz="2300">
                <a:solidFill>
                  <a:srgbClr val="595959"/>
                </a:solidFill>
              </a:rPr>
              <a:t>  5.</a:t>
            </a:r>
            <a:r>
              <a:rPr lang="en-US" sz="2300">
                <a:solidFill>
                  <a:srgbClr val="595959"/>
                </a:solidFill>
              </a:rPr>
              <a:t> Return the final list of merged communities.</a:t>
            </a:r>
            <a:endParaRPr sz="2300">
              <a:solidFill>
                <a:srgbClr val="595959"/>
              </a:solidFill>
            </a:endParaRPr>
          </a:p>
          <a:p>
            <a:pPr indent="0" lvl="0" marL="0" rtl="0" algn="just">
              <a:spcBef>
                <a:spcPts val="0"/>
              </a:spcBef>
              <a:spcAft>
                <a:spcPts val="0"/>
              </a:spcAft>
              <a:buClr>
                <a:schemeClr val="dk1"/>
              </a:buClr>
              <a:buSzPts val="1100"/>
              <a:buFont typeface="Arial"/>
              <a:buNone/>
            </a:pPr>
            <a:r>
              <a:t/>
            </a:r>
            <a:endParaRPr b="1" sz="2300">
              <a:solidFill>
                <a:srgbClr val="595959"/>
              </a:solidFill>
            </a:endParaRPr>
          </a:p>
          <a:p>
            <a:pPr indent="0" lvl="0" marL="0" rtl="0" algn="just">
              <a:spcBef>
                <a:spcPts val="0"/>
              </a:spcBef>
              <a:spcAft>
                <a:spcPts val="0"/>
              </a:spcAft>
              <a:buClr>
                <a:schemeClr val="dk1"/>
              </a:buClr>
              <a:buSzPts val="1100"/>
              <a:buFont typeface="Arial"/>
              <a:buNone/>
            </a:pPr>
            <a:r>
              <a:rPr b="1" lang="en-US" sz="2300">
                <a:solidFill>
                  <a:srgbClr val="595959"/>
                </a:solidFill>
              </a:rPr>
              <a:t>  Note: This process aims to integrate smaller, less connected groups into larger, more cohesive communities, enhancing the overall structure and connectivity of the network. In our algorithm we have kept the threshol</a:t>
            </a:r>
            <a:r>
              <a:rPr b="1" lang="en-US" sz="2300">
                <a:solidFill>
                  <a:srgbClr val="595959"/>
                </a:solidFill>
              </a:rPr>
              <a:t>d 𝞴=2</a:t>
            </a:r>
            <a:endParaRPr b="1" sz="2300">
              <a:solidFill>
                <a:srgbClr val="595959"/>
              </a:solidFill>
            </a:endParaRPr>
          </a:p>
          <a:p>
            <a:pPr indent="0" lvl="0" marL="0" rtl="0" algn="just">
              <a:spcBef>
                <a:spcPts val="0"/>
              </a:spcBef>
              <a:spcAft>
                <a:spcPts val="0"/>
              </a:spcAft>
              <a:buNone/>
            </a:pPr>
            <a:r>
              <a:t/>
            </a:r>
            <a:endParaRPr b="1" sz="2300">
              <a:solidFill>
                <a:srgbClr val="595959"/>
              </a:solidFill>
            </a:endParaRPr>
          </a:p>
        </p:txBody>
      </p:sp>
      <p:cxnSp>
        <p:nvCxnSpPr>
          <p:cNvPr id="180" name="Google Shape;180;g26e6ebb2a4f_0_619"/>
          <p:cNvCxnSpPr/>
          <p:nvPr/>
        </p:nvCxnSpPr>
        <p:spPr>
          <a:xfrm rot="10800000">
            <a:off x="1028695" y="1399611"/>
            <a:ext cx="2143800" cy="0"/>
          </a:xfrm>
          <a:prstGeom prst="straightConnector1">
            <a:avLst/>
          </a:prstGeom>
          <a:noFill/>
          <a:ln cap="flat" cmpd="sng" w="247650">
            <a:solidFill>
              <a:srgbClr val="000000"/>
            </a:solidFill>
            <a:prstDash val="solid"/>
            <a:round/>
            <a:headEnd len="sm" w="sm" type="none"/>
            <a:tailEnd len="sm" w="sm" type="none"/>
          </a:ln>
        </p:spPr>
      </p:cxnSp>
      <p:sp>
        <p:nvSpPr>
          <p:cNvPr id="181" name="Google Shape;181;g26e6ebb2a4f_0_619"/>
          <p:cNvSpPr txBox="1"/>
          <p:nvPr/>
        </p:nvSpPr>
        <p:spPr>
          <a:xfrm>
            <a:off x="1028700" y="520025"/>
            <a:ext cx="62433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None/>
            </a:pPr>
            <a:r>
              <a:rPr b="1" lang="en-US" sz="4699">
                <a:solidFill>
                  <a:srgbClr val="7F1114"/>
                </a:solidFill>
                <a:latin typeface="DM Sans"/>
                <a:ea typeface="DM Sans"/>
                <a:cs typeface="DM Sans"/>
                <a:sym typeface="DM Sans"/>
              </a:rPr>
              <a:t>OUR APPROACH</a:t>
            </a:r>
            <a:endParaRPr/>
          </a:p>
        </p:txBody>
      </p:sp>
      <p:cxnSp>
        <p:nvCxnSpPr>
          <p:cNvPr id="182" name="Google Shape;182;g26e6ebb2a4f_0_619"/>
          <p:cNvCxnSpPr/>
          <p:nvPr/>
        </p:nvCxnSpPr>
        <p:spPr>
          <a:xfrm rot="10800000">
            <a:off x="3089575" y="1399700"/>
            <a:ext cx="3985200" cy="19200"/>
          </a:xfrm>
          <a:prstGeom prst="straightConnector1">
            <a:avLst/>
          </a:prstGeom>
          <a:noFill/>
          <a:ln cap="flat" cmpd="sng" w="247650">
            <a:solidFill>
              <a:srgbClr val="000000"/>
            </a:solidFill>
            <a:prstDash val="solid"/>
            <a:round/>
            <a:headEnd len="sm" w="sm" type="none"/>
            <a:tailEnd len="sm" w="sm" type="none"/>
          </a:ln>
        </p:spPr>
      </p:cxnSp>
      <p:sp>
        <p:nvSpPr>
          <p:cNvPr id="183" name="Google Shape;183;g26e6ebb2a4f_0_619"/>
          <p:cNvSpPr txBox="1"/>
          <p:nvPr/>
        </p:nvSpPr>
        <p:spPr>
          <a:xfrm>
            <a:off x="1028700" y="19181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Step-</a:t>
            </a:r>
            <a:r>
              <a:rPr lang="en-US" sz="3200">
                <a:solidFill>
                  <a:schemeClr val="dk1"/>
                </a:solidFill>
                <a:latin typeface="Calibri"/>
                <a:ea typeface="Calibri"/>
                <a:cs typeface="Calibri"/>
                <a:sym typeface="Calibri"/>
              </a:rPr>
              <a:t>6</a:t>
            </a:r>
            <a:endParaRPr sz="3200">
              <a:solidFill>
                <a:schemeClr val="dk1"/>
              </a:solidFill>
              <a:latin typeface="Calibri"/>
              <a:ea typeface="Calibri"/>
              <a:cs typeface="Calibri"/>
              <a:sym typeface="Calibri"/>
            </a:endParaRPr>
          </a:p>
        </p:txBody>
      </p:sp>
      <p:sp>
        <p:nvSpPr>
          <p:cNvPr id="184" name="Google Shape;184;g26e6ebb2a4f_0_6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5" name="Google Shape;185;g26e6ebb2a4f_0_619"/>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1EE"/>
        </a:solidFill>
      </p:bgPr>
    </p:bg>
    <p:spTree>
      <p:nvGrpSpPr>
        <p:cNvPr id="189" name="Shape 189"/>
        <p:cNvGrpSpPr/>
        <p:nvPr/>
      </p:nvGrpSpPr>
      <p:grpSpPr>
        <a:xfrm>
          <a:off x="0" y="0"/>
          <a:ext cx="0" cy="0"/>
          <a:chOff x="0" y="0"/>
          <a:chExt cx="0" cy="0"/>
        </a:xfrm>
      </p:grpSpPr>
      <p:sp>
        <p:nvSpPr>
          <p:cNvPr id="190" name="Google Shape;190;g2cba2d8885c_0_0"/>
          <p:cNvSpPr txBox="1"/>
          <p:nvPr/>
        </p:nvSpPr>
        <p:spPr>
          <a:xfrm>
            <a:off x="1028700" y="520021"/>
            <a:ext cx="4739700" cy="643800"/>
          </a:xfrm>
          <a:prstGeom prst="rect">
            <a:avLst/>
          </a:prstGeom>
          <a:noFill/>
          <a:ln>
            <a:noFill/>
          </a:ln>
        </p:spPr>
        <p:txBody>
          <a:bodyPr anchorCtr="0" anchor="t" bIns="0" lIns="0" spcFirstLastPara="1" rIns="0" wrap="square" tIns="0">
            <a:spAutoFit/>
          </a:bodyPr>
          <a:lstStyle/>
          <a:p>
            <a:pPr indent="0" lvl="0" marL="0" marR="0" rtl="0" algn="l">
              <a:lnSpc>
                <a:spcPct val="88997"/>
              </a:lnSpc>
              <a:spcBef>
                <a:spcPts val="0"/>
              </a:spcBef>
              <a:spcAft>
                <a:spcPts val="0"/>
              </a:spcAft>
              <a:buClr>
                <a:srgbClr val="000000"/>
              </a:buClr>
              <a:buSzPts val="4699"/>
              <a:buFont typeface="Arial"/>
              <a:buNone/>
            </a:pPr>
            <a:r>
              <a:rPr b="1" lang="en-US" sz="4699">
                <a:solidFill>
                  <a:srgbClr val="7F1114"/>
                </a:solidFill>
                <a:latin typeface="DM Sans"/>
                <a:ea typeface="DM Sans"/>
                <a:cs typeface="DM Sans"/>
                <a:sym typeface="DM Sans"/>
              </a:rPr>
              <a:t>EXAMPLE</a:t>
            </a:r>
            <a:endParaRPr b="0" i="0" sz="1400" u="none" cap="none" strike="noStrike">
              <a:solidFill>
                <a:srgbClr val="000000"/>
              </a:solidFill>
              <a:latin typeface="Arial"/>
              <a:ea typeface="Arial"/>
              <a:cs typeface="Arial"/>
              <a:sym typeface="Arial"/>
            </a:endParaRPr>
          </a:p>
        </p:txBody>
      </p:sp>
      <p:cxnSp>
        <p:nvCxnSpPr>
          <p:cNvPr id="191" name="Google Shape;191;g2cba2d8885c_0_0"/>
          <p:cNvCxnSpPr/>
          <p:nvPr/>
        </p:nvCxnSpPr>
        <p:spPr>
          <a:xfrm>
            <a:off x="1024750" y="1261250"/>
            <a:ext cx="2759100" cy="0"/>
          </a:xfrm>
          <a:prstGeom prst="straightConnector1">
            <a:avLst/>
          </a:prstGeom>
          <a:noFill/>
          <a:ln cap="flat" cmpd="sng" w="247650">
            <a:solidFill>
              <a:srgbClr val="000000"/>
            </a:solidFill>
            <a:prstDash val="solid"/>
            <a:round/>
            <a:headEnd len="sm" w="sm" type="none"/>
            <a:tailEnd len="sm" w="sm" type="none"/>
          </a:ln>
        </p:spPr>
      </p:cxnSp>
      <p:pic>
        <p:nvPicPr>
          <p:cNvPr id="192" name="Google Shape;192;g2cba2d8885c_0_0"/>
          <p:cNvPicPr preferRelativeResize="0"/>
          <p:nvPr/>
        </p:nvPicPr>
        <p:blipFill>
          <a:blip r:embed="rId3">
            <a:alphaModFix/>
          </a:blip>
          <a:stretch>
            <a:fillRect/>
          </a:stretch>
        </p:blipFill>
        <p:spPr>
          <a:xfrm>
            <a:off x="4177925" y="1629912"/>
            <a:ext cx="9932150" cy="7027175"/>
          </a:xfrm>
          <a:prstGeom prst="rect">
            <a:avLst/>
          </a:prstGeom>
          <a:noFill/>
          <a:ln>
            <a:noFill/>
          </a:ln>
        </p:spPr>
      </p:pic>
      <p:sp>
        <p:nvSpPr>
          <p:cNvPr id="193" name="Google Shape;193;g2cba2d8885c_0_0"/>
          <p:cNvSpPr txBox="1"/>
          <p:nvPr>
            <p:ph idx="12" type="sldNum"/>
          </p:nvPr>
        </p:nvSpPr>
        <p:spPr>
          <a:xfrm>
            <a:off x="16620284" y="9508151"/>
            <a:ext cx="410400" cy="41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08080"/>
              </a:buClr>
              <a:buSzPts val="1800"/>
              <a:buFont typeface="Helvetica Neue Light"/>
              <a:buNone/>
            </a:pPr>
            <a:fld id="{00000000-1234-1234-1234-123412341234}" type="slidenum">
              <a:rPr lang="en-US" sz="2300"/>
              <a:t>‹#›</a:t>
            </a:fld>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